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8" r:id="rId4"/>
  </p:sldMasterIdLst>
  <p:notesMasterIdLst>
    <p:notesMasterId r:id="rId25"/>
  </p:notesMasterIdLst>
  <p:sldIdLst>
    <p:sldId id="257" r:id="rId5"/>
    <p:sldId id="264" r:id="rId6"/>
    <p:sldId id="279" r:id="rId7"/>
    <p:sldId id="280" r:id="rId8"/>
    <p:sldId id="281" r:id="rId9"/>
    <p:sldId id="282" r:id="rId10"/>
    <p:sldId id="283" r:id="rId11"/>
    <p:sldId id="292" r:id="rId12"/>
    <p:sldId id="297" r:id="rId13"/>
    <p:sldId id="285" r:id="rId14"/>
    <p:sldId id="293" r:id="rId15"/>
    <p:sldId id="294" r:id="rId16"/>
    <p:sldId id="295" r:id="rId17"/>
    <p:sldId id="296" r:id="rId18"/>
    <p:sldId id="291" r:id="rId19"/>
    <p:sldId id="300" r:id="rId20"/>
    <p:sldId id="299" r:id="rId21"/>
    <p:sldId id="298" r:id="rId22"/>
    <p:sldId id="278" r:id="rId23"/>
    <p:sldId id="277" r:id="rId24"/>
  </p:sldIdLst>
  <p:sldSz cx="9144000" cy="6858000" type="screen4x3"/>
  <p:notesSz cx="6858000" cy="9144000"/>
  <p:embeddedFontLst>
    <p:embeddedFont>
      <p:font typeface="Acumin Pro" panose="020B0604020202020204" charset="0"/>
      <p:regular r:id="rId26"/>
      <p:bold r:id="rId27"/>
      <p:italic r:id="rId28"/>
      <p:boldItalic r:id="rId29"/>
    </p:embeddedFont>
    <p:embeddedFont>
      <p:font typeface="Acumin Pro ExtraCondensed" panose="020B0604020202020204" charset="0"/>
      <p:regular r:id="rId30"/>
      <p:bold r:id="rId31"/>
      <p:italic r:id="rId32"/>
      <p:boldItalic r:id="rId33"/>
    </p:embeddedFont>
    <p:embeddedFont>
      <p:font typeface="Acumin Pro ExtraCondensed Smbd" panose="020B0604020202020204" charset="0"/>
      <p:regular r:id="rId34"/>
      <p:bold r:id="rId35"/>
      <p:italic r:id="rId36"/>
      <p:boldItalic r:id="rId37"/>
    </p:embeddedFont>
    <p:embeddedFont>
      <p:font typeface="Acumin Pro Medium" panose="020B0604020202020204" charset="0"/>
      <p:regular r:id="rId38"/>
      <p:italic r:id="rId39"/>
    </p:embeddedFont>
    <p:embeddedFont>
      <p:font typeface="Acumin Pro Semibold" panose="020B0604020202020204" charset="0"/>
      <p:regular r:id="rId40"/>
      <p:bold r:id="rId41"/>
      <p:italic r:id="rId42"/>
      <p:boldItalic r:id="rId43"/>
    </p:embeddedFont>
    <p:embeddedFont>
      <p:font typeface="Acumin Pro SemiCondensed" panose="020B0604020202020204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United Sans Cd Md" charset="0"/>
      <p:regular r:id="rId52"/>
    </p:embeddedFont>
    <p:embeddedFont>
      <p:font typeface="United Sans Reg Medium" panose="020B0604020202020204" charset="0"/>
      <p:regular r:id="rId5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ACA0BB-82AD-A6E8-820D-056D24F6217D}" name="Katherine Leigh Young" initials="KY" userId="S::young514@purdue.edu::8bf8f145-dc4f-4c28-bdcf-346fd66b6d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font" Target="fonts/font28.fntdata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2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6.xml"/><Relationship Id="rId41" Type="http://schemas.openxmlformats.org/officeDocument/2006/relationships/font" Target="fonts/font16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8793525809273822E-2"/>
          <c:y val="0.13729585885097695"/>
          <c:w val="0.64214402887139099"/>
          <c:h val="0.6629609215514726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Debenzylation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Sheet1!$B$2:$B$5</c:f>
              <c:numCache>
                <c:formatCode>General</c:formatCode>
                <c:ptCount val="4"/>
                <c:pt idx="0">
                  <c:v>116.1</c:v>
                </c:pt>
                <c:pt idx="1">
                  <c:v>114</c:v>
                </c:pt>
                <c:pt idx="2">
                  <c:v>436</c:v>
                </c:pt>
                <c:pt idx="3">
                  <c:v>210</c:v>
                </c:pt>
              </c:numCache>
            </c:num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119</c:v>
                </c:pt>
                <c:pt idx="1">
                  <c:v>91</c:v>
                </c:pt>
                <c:pt idx="2">
                  <c:v>244.87</c:v>
                </c:pt>
                <c:pt idx="3">
                  <c:v>197.63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BC9-44EB-80F5-EF05E724276E}"/>
            </c:ext>
          </c:extLst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Bromination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Sheet1!$B$6:$B$9</c:f>
              <c:numCache>
                <c:formatCode>General</c:formatCode>
                <c:ptCount val="4"/>
                <c:pt idx="0">
                  <c:v>79</c:v>
                </c:pt>
                <c:pt idx="1">
                  <c:v>106</c:v>
                </c:pt>
                <c:pt idx="2">
                  <c:v>79</c:v>
                </c:pt>
                <c:pt idx="3">
                  <c:v>136</c:v>
                </c:pt>
              </c:numCache>
            </c:numRef>
          </c:xVal>
          <c:yVal>
            <c:numRef>
              <c:f>Sheet1!$C$6:$C$9</c:f>
              <c:numCache>
                <c:formatCode>General</c:formatCode>
                <c:ptCount val="4"/>
                <c:pt idx="0">
                  <c:v>93.06</c:v>
                </c:pt>
                <c:pt idx="1">
                  <c:v>80.77</c:v>
                </c:pt>
                <c:pt idx="2">
                  <c:v>88.46</c:v>
                </c:pt>
                <c:pt idx="3">
                  <c:v>205.1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BC9-44EB-80F5-EF05E724276E}"/>
            </c:ext>
          </c:extLst>
        </c:ser>
        <c:ser>
          <c:idx val="3"/>
          <c:order val="3"/>
          <c:tx>
            <c:strRef>
              <c:f>Sheet1!$A$14</c:f>
              <c:strCache>
                <c:ptCount val="1"/>
                <c:pt idx="0">
                  <c:v>Suzuki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(Sheet1!$B$14,Sheet1!$B$15,Sheet1!$B$17)</c:f>
              <c:numCache>
                <c:formatCode>General</c:formatCode>
                <c:ptCount val="3"/>
                <c:pt idx="0">
                  <c:v>252.4</c:v>
                </c:pt>
                <c:pt idx="1">
                  <c:v>193</c:v>
                </c:pt>
                <c:pt idx="2">
                  <c:v>356</c:v>
                </c:pt>
              </c:numCache>
            </c:numRef>
          </c:xVal>
          <c:yVal>
            <c:numRef>
              <c:f>(Sheet1!$C$14,Sheet1!$C$15,Sheet1!$C$17)</c:f>
              <c:numCache>
                <c:formatCode>General</c:formatCode>
                <c:ptCount val="3"/>
                <c:pt idx="0">
                  <c:v>205.9</c:v>
                </c:pt>
                <c:pt idx="1">
                  <c:v>174.11</c:v>
                </c:pt>
                <c:pt idx="2">
                  <c:v>266.8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BC9-44EB-80F5-EF05E724276E}"/>
            </c:ext>
          </c:extLst>
        </c:ser>
        <c:ser>
          <c:idx val="4"/>
          <c:order val="4"/>
          <c:tx>
            <c:strRef>
              <c:f>Sheet1!$A$18</c:f>
              <c:strCache>
                <c:ptCount val="1"/>
                <c:pt idx="0">
                  <c:v>T3P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Sheet1!$B$18:$B$21</c:f>
              <c:numCache>
                <c:formatCode>General</c:formatCode>
                <c:ptCount val="4"/>
                <c:pt idx="0">
                  <c:v>178</c:v>
                </c:pt>
                <c:pt idx="1">
                  <c:v>189</c:v>
                </c:pt>
                <c:pt idx="2">
                  <c:v>149.6</c:v>
                </c:pt>
                <c:pt idx="3">
                  <c:v>197.8</c:v>
                </c:pt>
              </c:numCache>
            </c:numRef>
          </c:xVal>
          <c:yVal>
            <c:numRef>
              <c:f>Sheet1!$C$18:$C$21</c:f>
              <c:numCache>
                <c:formatCode>General</c:formatCode>
                <c:ptCount val="4"/>
                <c:pt idx="0">
                  <c:v>150.38</c:v>
                </c:pt>
                <c:pt idx="1">
                  <c:v>188</c:v>
                </c:pt>
                <c:pt idx="2">
                  <c:v>152.38</c:v>
                </c:pt>
                <c:pt idx="3">
                  <c:v>185.92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BC9-44EB-80F5-EF05E724276E}"/>
            </c:ext>
          </c:extLst>
        </c:ser>
        <c:ser>
          <c:idx val="5"/>
          <c:order val="5"/>
          <c:tx>
            <c:strRef>
              <c:f>Sheet1!$A$22</c:f>
              <c:strCache>
                <c:ptCount val="1"/>
                <c:pt idx="0">
                  <c:v>Halogenation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Sheet1!$B$22:$B$25</c:f>
              <c:numCache>
                <c:formatCode>General</c:formatCode>
                <c:ptCount val="4"/>
                <c:pt idx="0">
                  <c:v>122.9</c:v>
                </c:pt>
                <c:pt idx="1">
                  <c:v>162</c:v>
                </c:pt>
                <c:pt idx="2">
                  <c:v>196</c:v>
                </c:pt>
                <c:pt idx="3">
                  <c:v>126</c:v>
                </c:pt>
              </c:numCache>
            </c:numRef>
          </c:xVal>
          <c:yVal>
            <c:numRef>
              <c:f>Sheet1!$C$22:$C$25</c:f>
              <c:numCache>
                <c:formatCode>General</c:formatCode>
                <c:ptCount val="4"/>
                <c:pt idx="0">
                  <c:v>166.41</c:v>
                </c:pt>
                <c:pt idx="1">
                  <c:v>145.44</c:v>
                </c:pt>
                <c:pt idx="2">
                  <c:v>202.98</c:v>
                </c:pt>
                <c:pt idx="3">
                  <c:v>84.25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BC9-44EB-80F5-EF05E72427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577832"/>
        <c:axId val="811579144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Sheet1!$A$10</c15:sqref>
                        </c15:formulaRef>
                      </c:ext>
                    </c:extLst>
                    <c:strCache>
                      <c:ptCount val="1"/>
                      <c:pt idx="0">
                        <c:v>DeBoc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Sheet1!$B$10:$B$13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138</c:v>
                      </c:pt>
                      <c:pt idx="1">
                        <c:v>52.1</c:v>
                      </c:pt>
                      <c:pt idx="2">
                        <c:v>72.8</c:v>
                      </c:pt>
                      <c:pt idx="3">
                        <c:v>30.8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Sheet1!$C$10:$C$13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-234.13</c:v>
                      </c:pt>
                      <c:pt idx="1">
                        <c:v>-50.85</c:v>
                      </c:pt>
                      <c:pt idx="2">
                        <c:v>-39.65</c:v>
                      </c:pt>
                      <c:pt idx="3">
                        <c:v>-54.55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6-7BC9-44EB-80F5-EF05E724276E}"/>
                  </c:ext>
                </c:extLst>
              </c15:ser>
            </c15:filteredScatterSeries>
          </c:ext>
        </c:extLst>
      </c:scatterChart>
      <c:scatterChart>
        <c:scatterStyle val="smoothMarker"/>
        <c:varyColors val="0"/>
        <c:ser>
          <c:idx val="6"/>
          <c:order val="6"/>
          <c:tx>
            <c:v>line</c:v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Sheet1!$F$24:$F$25</c:f>
              <c:numCache>
                <c:formatCode>General</c:formatCode>
                <c:ptCount val="2"/>
                <c:pt idx="0">
                  <c:v>0</c:v>
                </c:pt>
                <c:pt idx="1">
                  <c:v>450</c:v>
                </c:pt>
              </c:numCache>
            </c:numRef>
          </c:xVal>
          <c:yVal>
            <c:numRef>
              <c:f>Sheet1!$G$24:$G$25</c:f>
              <c:numCache>
                <c:formatCode>General</c:formatCode>
                <c:ptCount val="2"/>
                <c:pt idx="0">
                  <c:v>0</c:v>
                </c:pt>
                <c:pt idx="1">
                  <c:v>450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7BC9-44EB-80F5-EF05E72427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577832"/>
        <c:axId val="811579144"/>
      </c:scatterChart>
      <c:valAx>
        <c:axId val="811577832"/>
        <c:scaling>
          <c:orientation val="minMax"/>
          <c:max val="45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Experimental</a:t>
                </a:r>
                <a:r>
                  <a:rPr lang="en-US" baseline="0"/>
                  <a:t> (kJ/mol)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579144"/>
        <c:crosses val="autoZero"/>
        <c:crossBetween val="midCat"/>
      </c:valAx>
      <c:valAx>
        <c:axId val="811579144"/>
        <c:scaling>
          <c:orientation val="minMax"/>
          <c:max val="45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Calculated (kJ/mol)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577832"/>
        <c:crosses val="autoZero"/>
        <c:crossBetween val="midCat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r"/>
      <c:legendEntry>
        <c:idx val="5"/>
        <c:delete val="1"/>
      </c:legendEntry>
      <c:layout>
        <c:manualLayout>
          <c:xMode val="edge"/>
          <c:yMode val="edge"/>
          <c:x val="0.60985750218722656"/>
          <c:y val="0.562831291921843"/>
          <c:w val="0.13062095363079615"/>
          <c:h val="0.23727398658501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9143263342082238E-2"/>
          <c:y val="0.13174088655584718"/>
          <c:w val="0.69322572178477693"/>
          <c:h val="0.70452668416447939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Debenzylation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Sheet1!$B$2:$B$5</c:f>
              <c:numCache>
                <c:formatCode>General</c:formatCode>
                <c:ptCount val="4"/>
                <c:pt idx="0">
                  <c:v>116.1</c:v>
                </c:pt>
                <c:pt idx="1">
                  <c:v>114</c:v>
                </c:pt>
                <c:pt idx="2">
                  <c:v>436</c:v>
                </c:pt>
                <c:pt idx="3">
                  <c:v>210</c:v>
                </c:pt>
              </c:numCache>
            </c:num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102.9</c:v>
                </c:pt>
                <c:pt idx="1">
                  <c:v>88.93</c:v>
                </c:pt>
                <c:pt idx="2">
                  <c:v>266.86</c:v>
                </c:pt>
                <c:pt idx="3">
                  <c:v>188.78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C29-4DA3-8FA7-E35725C6317D}"/>
            </c:ext>
          </c:extLst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Bromination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Sheet1!$B$6:$B$9</c:f>
              <c:numCache>
                <c:formatCode>General</c:formatCode>
                <c:ptCount val="4"/>
                <c:pt idx="0">
                  <c:v>79</c:v>
                </c:pt>
                <c:pt idx="1">
                  <c:v>106</c:v>
                </c:pt>
                <c:pt idx="2">
                  <c:v>79</c:v>
                </c:pt>
                <c:pt idx="3">
                  <c:v>136</c:v>
                </c:pt>
              </c:numCache>
            </c:numRef>
          </c:xVal>
          <c:yVal>
            <c:numRef>
              <c:f>Sheet1!$D$6:$D$9</c:f>
              <c:numCache>
                <c:formatCode>General</c:formatCode>
                <c:ptCount val="4"/>
                <c:pt idx="0">
                  <c:v>73.23</c:v>
                </c:pt>
                <c:pt idx="1">
                  <c:v>127.9</c:v>
                </c:pt>
                <c:pt idx="2">
                  <c:v>73.63</c:v>
                </c:pt>
                <c:pt idx="3">
                  <c:v>122.47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C29-4DA3-8FA7-E35725C6317D}"/>
            </c:ext>
          </c:extLst>
        </c:ser>
        <c:ser>
          <c:idx val="2"/>
          <c:order val="2"/>
          <c:tx>
            <c:strRef>
              <c:f>Sheet1!$A$10</c:f>
              <c:strCache>
                <c:ptCount val="1"/>
                <c:pt idx="0">
                  <c:v>DeBoc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Sheet1!$B$10:$B$12</c:f>
              <c:numCache>
                <c:formatCode>General</c:formatCode>
                <c:ptCount val="3"/>
                <c:pt idx="0">
                  <c:v>138</c:v>
                </c:pt>
                <c:pt idx="1">
                  <c:v>52.1</c:v>
                </c:pt>
                <c:pt idx="2">
                  <c:v>72.8</c:v>
                </c:pt>
              </c:numCache>
            </c:numRef>
          </c:xVal>
          <c:yVal>
            <c:numRef>
              <c:f>Sheet1!$D$10:$D$12</c:f>
              <c:numCache>
                <c:formatCode>General</c:formatCode>
                <c:ptCount val="3"/>
                <c:pt idx="0">
                  <c:v>140.5</c:v>
                </c:pt>
                <c:pt idx="1">
                  <c:v>55.48</c:v>
                </c:pt>
                <c:pt idx="2">
                  <c:v>53.6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C29-4DA3-8FA7-E35725C6317D}"/>
            </c:ext>
          </c:extLst>
        </c:ser>
        <c:ser>
          <c:idx val="3"/>
          <c:order val="3"/>
          <c:tx>
            <c:strRef>
              <c:f>Sheet1!$A$14</c:f>
              <c:strCache>
                <c:ptCount val="1"/>
                <c:pt idx="0">
                  <c:v>Suzuki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Sheet1!$B$14:$B$17</c:f>
              <c:numCache>
                <c:formatCode>General</c:formatCode>
                <c:ptCount val="4"/>
                <c:pt idx="0">
                  <c:v>252.4</c:v>
                </c:pt>
                <c:pt idx="1">
                  <c:v>193</c:v>
                </c:pt>
                <c:pt idx="2">
                  <c:v>120.1</c:v>
                </c:pt>
                <c:pt idx="3">
                  <c:v>356</c:v>
                </c:pt>
              </c:numCache>
            </c:numRef>
          </c:xVal>
          <c:yVal>
            <c:numRef>
              <c:f>Sheet1!$D$14:$D$17</c:f>
              <c:numCache>
                <c:formatCode>General</c:formatCode>
                <c:ptCount val="4"/>
                <c:pt idx="0">
                  <c:v>234.48</c:v>
                </c:pt>
                <c:pt idx="1">
                  <c:v>356.12</c:v>
                </c:pt>
                <c:pt idx="2">
                  <c:v>301.42</c:v>
                </c:pt>
                <c:pt idx="3">
                  <c:v>309.25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FC29-4DA3-8FA7-E35725C6317D}"/>
            </c:ext>
          </c:extLst>
        </c:ser>
        <c:ser>
          <c:idx val="4"/>
          <c:order val="4"/>
          <c:tx>
            <c:strRef>
              <c:f>Sheet1!$A$18</c:f>
              <c:strCache>
                <c:ptCount val="1"/>
                <c:pt idx="0">
                  <c:v>T3P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Sheet1!$B$18:$B$21</c:f>
              <c:numCache>
                <c:formatCode>General</c:formatCode>
                <c:ptCount val="4"/>
                <c:pt idx="0">
                  <c:v>178</c:v>
                </c:pt>
                <c:pt idx="1">
                  <c:v>189</c:v>
                </c:pt>
                <c:pt idx="2">
                  <c:v>149.6</c:v>
                </c:pt>
                <c:pt idx="3">
                  <c:v>197.8</c:v>
                </c:pt>
              </c:numCache>
            </c:numRef>
          </c:xVal>
          <c:yVal>
            <c:numRef>
              <c:f>Sheet1!$D$18:$D$21</c:f>
              <c:numCache>
                <c:formatCode>General</c:formatCode>
                <c:ptCount val="4"/>
                <c:pt idx="0">
                  <c:v>209.49</c:v>
                </c:pt>
                <c:pt idx="1">
                  <c:v>185.66</c:v>
                </c:pt>
                <c:pt idx="2">
                  <c:v>177</c:v>
                </c:pt>
                <c:pt idx="3">
                  <c:v>184.51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FC29-4DA3-8FA7-E35725C6317D}"/>
            </c:ext>
          </c:extLst>
        </c:ser>
        <c:ser>
          <c:idx val="5"/>
          <c:order val="5"/>
          <c:tx>
            <c:strRef>
              <c:f>Sheet1!$A$22</c:f>
              <c:strCache>
                <c:ptCount val="1"/>
                <c:pt idx="0">
                  <c:v>Halogenation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Sheet1!$B$23:$B$25</c:f>
              <c:numCache>
                <c:formatCode>General</c:formatCode>
                <c:ptCount val="3"/>
                <c:pt idx="0">
                  <c:v>162</c:v>
                </c:pt>
                <c:pt idx="1">
                  <c:v>196</c:v>
                </c:pt>
                <c:pt idx="2">
                  <c:v>126</c:v>
                </c:pt>
              </c:numCache>
            </c:numRef>
          </c:xVal>
          <c:yVal>
            <c:numRef>
              <c:f>Sheet1!$D$23:$D$25</c:f>
              <c:numCache>
                <c:formatCode>General</c:formatCode>
                <c:ptCount val="3"/>
                <c:pt idx="0">
                  <c:v>164.84</c:v>
                </c:pt>
                <c:pt idx="1">
                  <c:v>160.79</c:v>
                </c:pt>
                <c:pt idx="2">
                  <c:v>131.06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FC29-4DA3-8FA7-E35725C63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8326016"/>
        <c:axId val="318326672"/>
      </c:scatterChart>
      <c:scatterChart>
        <c:scatterStyle val="smoothMarker"/>
        <c:varyColors val="0"/>
        <c:ser>
          <c:idx val="6"/>
          <c:order val="6"/>
          <c:tx>
            <c:v>line</c:v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Sheet1!$F$24:$F$25</c:f>
              <c:numCache>
                <c:formatCode>General</c:formatCode>
                <c:ptCount val="2"/>
                <c:pt idx="0">
                  <c:v>0</c:v>
                </c:pt>
                <c:pt idx="1">
                  <c:v>450</c:v>
                </c:pt>
              </c:numCache>
            </c:numRef>
          </c:xVal>
          <c:yVal>
            <c:numRef>
              <c:f>Sheet1!$G$24:$G$26</c:f>
              <c:numCache>
                <c:formatCode>General</c:formatCode>
                <c:ptCount val="3"/>
                <c:pt idx="0">
                  <c:v>0</c:v>
                </c:pt>
                <c:pt idx="1">
                  <c:v>450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FC29-4DA3-8FA7-E35725C63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8326016"/>
        <c:axId val="318326672"/>
      </c:scatterChart>
      <c:valAx>
        <c:axId val="318326016"/>
        <c:scaling>
          <c:orientation val="minMax"/>
          <c:max val="4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Experimental</a:t>
                </a:r>
                <a:r>
                  <a:rPr lang="en-US" baseline="0"/>
                  <a:t> (kJ/mol)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326672"/>
        <c:crosses val="autoZero"/>
        <c:crossBetween val="midCat"/>
      </c:valAx>
      <c:valAx>
        <c:axId val="318326672"/>
        <c:scaling>
          <c:orientation val="minMax"/>
          <c:max val="4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Calculated</a:t>
                </a:r>
                <a:r>
                  <a:rPr lang="en-US" baseline="0"/>
                  <a:t> (kJ/mol)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326016"/>
        <c:crosses val="autoZero"/>
        <c:crossBetween val="midCat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r"/>
      <c:legendEntry>
        <c:idx val="6"/>
        <c:delete val="1"/>
      </c:legendEntry>
      <c:layout>
        <c:manualLayout>
          <c:xMode val="edge"/>
          <c:yMode val="edge"/>
          <c:x val="0.6549033245844269"/>
          <c:y val="0.55538043161271511"/>
          <c:w val="0.12833360417189876"/>
          <c:h val="0.282391076115485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0.05086</cdr:x>
      <cdr:y>0.88761</cdr:y>
    </cdr:from>
    <cdr:to>
      <cdr:x>0.732</cdr:x>
      <cdr:y>0.95161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0C16C1-9540-4BEE-8696-EFE9194351A8}"/>
            </a:ext>
          </a:extLst>
        </cdr:cNvPr>
        <cdr:cNvSpPr txBox="1"/>
      </cdr:nvSpPr>
      <cdr:spPr>
        <a:xfrm xmlns:a="http://schemas.openxmlformats.org/drawingml/2006/main">
          <a:off x="465038" y="6087233"/>
          <a:ext cx="6228370" cy="4389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>
              <a:latin typeface="Acumin Pro" panose="020B0604020202020204" charset="0"/>
            </a:rPr>
            <a:t>* </a:t>
          </a:r>
          <a:r>
            <a:rPr lang="en-US" sz="1600" dirty="0" err="1">
              <a:latin typeface="Acumin Pro" panose="020B0604020202020204" charset="0"/>
            </a:rPr>
            <a:t>DeBoc</a:t>
          </a:r>
          <a:r>
            <a:rPr lang="en-US" sz="1600" dirty="0">
              <a:latin typeface="Acumin Pro" panose="020B0604020202020204" charset="0"/>
            </a:rPr>
            <a:t> reactions removed as well as Suzuki reaction #3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F89C5-076F-478C-8463-BA51291E56C6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223DC-9330-4A7A-8F5D-8BB61EA3B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65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Still work with JM?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223DC-9330-4A7A-8F5D-8BB61EA3BA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9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223DC-9330-4A7A-8F5D-8BB61EA3BA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76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223DC-9330-4A7A-8F5D-8BB61EA3BA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86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223DC-9330-4A7A-8F5D-8BB61EA3BA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ibility Statem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PT Accessibility">
            <a:extLst>
              <a:ext uri="{FF2B5EF4-FFF2-40B4-BE49-F238E27FC236}">
                <a16:creationId xmlns:a16="http://schemas.microsoft.com/office/drawing/2014/main" id="{7218C6A0-FE47-3C49-9974-F3CABE12FB6E}"/>
              </a:ext>
            </a:extLst>
          </p:cNvPr>
          <p:cNvSpPr txBox="1"/>
          <p:nvPr userDrawn="1"/>
        </p:nvSpPr>
        <p:spPr>
          <a:xfrm>
            <a:off x="1110838" y="1877220"/>
            <a:ext cx="6128758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Support the Purdue University brand in your presentations by using a brand-friendly template. This template uses an accessible master layout. Please note that some changes </a:t>
            </a:r>
            <a:br>
              <a:rPr lang="en-US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</a:br>
            <a:r>
              <a:rPr lang="en-US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to the PowerPoint template could impact accessibility by those with disabilities. Follow the instructions provided by Microsoft Office to ensure that your PowerPoint presentations are accessible to all users: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PPT Accessibility URL" descr="PPT Accessibility URL">
            <a:extLst>
              <a:ext uri="{FF2B5EF4-FFF2-40B4-BE49-F238E27FC236}">
                <a16:creationId xmlns:a16="http://schemas.microsoft.com/office/drawing/2014/main" id="{BA1A708E-CC6F-5046-B62E-67EF72C834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0837" y="4133385"/>
            <a:ext cx="5765747" cy="754822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0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>
                <a:solidFill>
                  <a:schemeClr val="accent1"/>
                </a:solidFill>
              </a:rPr>
              <a:t>https://</a:t>
            </a:r>
            <a:r>
              <a:rPr lang="en-US" err="1">
                <a:solidFill>
                  <a:schemeClr val="accent1"/>
                </a:solidFill>
              </a:rPr>
              <a:t>support.office.com</a:t>
            </a:r>
            <a:r>
              <a:rPr lang="en-US">
                <a:solidFill>
                  <a:schemeClr val="accent1"/>
                </a:solidFill>
              </a:rPr>
              <a:t>/</a:t>
            </a:r>
            <a:r>
              <a:rPr lang="en-US" err="1">
                <a:solidFill>
                  <a:schemeClr val="accent1"/>
                </a:solidFill>
              </a:rPr>
              <a:t>en</a:t>
            </a:r>
            <a:r>
              <a:rPr lang="en-US">
                <a:solidFill>
                  <a:schemeClr val="accent1"/>
                </a:solidFill>
              </a:rPr>
              <a:t>-us/article/Make-your-PowerPoint-presentations-accessible-6f7772b2-2f33-4bd2-8ca7-dae3b2b3ef25</a:t>
            </a:r>
          </a:p>
        </p:txBody>
      </p:sp>
      <p:pic>
        <p:nvPicPr>
          <p:cNvPr id="31" name="Purdue Logo" descr="Purdue Logo">
            <a:extLst>
              <a:ext uri="{FF2B5EF4-FFF2-40B4-BE49-F238E27FC236}">
                <a16:creationId xmlns:a16="http://schemas.microsoft.com/office/drawing/2014/main" id="{5776162E-C11B-0945-A3D0-13135D39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68" y="6059042"/>
            <a:ext cx="1908400" cy="341599"/>
          </a:xfrm>
          <a:prstGeom prst="rect">
            <a:avLst/>
          </a:prstGeom>
        </p:spPr>
      </p:pic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6" y="6202177"/>
            <a:ext cx="85670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8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ld Background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6116" y="1626244"/>
            <a:ext cx="5933959" cy="1523494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0000"/>
              </a:lnSpc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/>
              <a:t>Title Slide </a:t>
            </a:r>
            <a:r>
              <a:rPr lang="en-US" err="1"/>
              <a:t>Acumin</a:t>
            </a:r>
            <a:r>
              <a:rPr lang="en-US"/>
              <a:t> Pro Extra Cond Bold Italic 60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121760" y="3990084"/>
            <a:ext cx="5322202" cy="336015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</a:t>
            </a:r>
            <a:r>
              <a:rPr lang="en-US" err="1"/>
              <a:t>Acumin</a:t>
            </a:r>
            <a:r>
              <a:rPr lang="en-US"/>
              <a:t> Pro Semi Cond Bold 22 </a:t>
            </a:r>
            <a:r>
              <a:rPr lang="en-US" err="1"/>
              <a:t>pt</a:t>
            </a:r>
            <a:endParaRPr lang="en-US"/>
          </a:p>
        </p:txBody>
      </p:sp>
      <p:pic>
        <p:nvPicPr>
          <p:cNvPr id="25" name="Black Triangle">
            <a:extLst>
              <a:ext uri="{FF2B5EF4-FFF2-40B4-BE49-F238E27FC236}">
                <a16:creationId xmlns:a16="http://schemas.microsoft.com/office/drawing/2014/main" id="{B39FD579-3334-AA49-8C7F-768033BE0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7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33" name="Line">
            <a:extLst>
              <a:ext uri="{FF2B5EF4-FFF2-40B4-BE49-F238E27FC236}">
                <a16:creationId xmlns:a16="http://schemas.microsoft.com/office/drawing/2014/main" id="{E61121D3-034C-A148-89AD-C240C1E7F6F7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"/>
          <p:cNvSpPr>
            <a:spLocks noGrp="1"/>
          </p:cNvSpPr>
          <p:nvPr>
            <p:ph type="sldNum" sz="quarter" idx="12"/>
          </p:nvPr>
        </p:nvSpPr>
        <p:spPr>
          <a:xfrm>
            <a:off x="8410660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02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8" pos="6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Acumin</a:t>
            </a:r>
            <a:r>
              <a:rPr lang="en-US"/>
              <a:t> Pro Extra Cond Bold Italic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213" y="1345166"/>
            <a:ext cx="5491495" cy="341599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Subhead </a:t>
            </a:r>
            <a:r>
              <a:rPr lang="en-US" err="1"/>
              <a:t>Acumin</a:t>
            </a:r>
            <a:r>
              <a:rPr lang="en-US"/>
              <a:t> Pro Semi Cond Bold 22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25" name="Body Text">
            <a:extLst>
              <a:ext uri="{FF2B5EF4-FFF2-40B4-BE49-F238E27FC236}">
                <a16:creationId xmlns:a16="http://schemas.microsoft.com/office/drawing/2014/main" id="{9F798712-4535-8340-942F-27FFD5E3F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1465" y="1962540"/>
            <a:ext cx="5524500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lvl="0"/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</p:txBody>
      </p:sp>
      <p:sp>
        <p:nvSpPr>
          <p:cNvPr id="28" name="Date">
            <a:extLst>
              <a:ext uri="{FF2B5EF4-FFF2-40B4-BE49-F238E27FC236}">
                <a16:creationId xmlns:a16="http://schemas.microsoft.com/office/drawing/2014/main" id="{32B67432-75BE-B145-B884-FF16D239E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2587" y="6202177"/>
            <a:ext cx="77832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30" name="Line">
            <a:extLst>
              <a:ext uri="{FF2B5EF4-FFF2-40B4-BE49-F238E27FC236}">
                <a16:creationId xmlns:a16="http://schemas.microsoft.com/office/drawing/2014/main" id="{58350E96-57A4-414B-9B8B-1430C2B4D38E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">
            <a:extLst>
              <a:ext uri="{FF2B5EF4-FFF2-40B4-BE49-F238E27FC236}">
                <a16:creationId xmlns:a16="http://schemas.microsoft.com/office/drawing/2014/main" id="{49E8753C-A442-034F-B0F4-92D22B324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5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984">
          <p15:clr>
            <a:srgbClr val="FBAE40"/>
          </p15:clr>
        </p15:guide>
        <p15:guide id="8" pos="696">
          <p15:clr>
            <a:srgbClr val="FBAE40"/>
          </p15:clr>
        </p15:guide>
        <p15:guide id="9" pos="11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 &amp; Pic/Char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lack Bar">
            <a:extLst>
              <a:ext uri="{FF2B5EF4-FFF2-40B4-BE49-F238E27FC236}">
                <a16:creationId xmlns:a16="http://schemas.microsoft.com/office/drawing/2014/main" id="{87C91AFD-CCD5-AA40-82FE-4B69C6151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73768DE6-FB80-874D-8DE0-986B46F1FD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Acumin</a:t>
            </a:r>
            <a:r>
              <a:rPr lang="en-US"/>
              <a:t> Pro Extra Cond Bold Italic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679" y="1345166"/>
            <a:ext cx="5466371" cy="338554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Subhead </a:t>
            </a:r>
            <a:r>
              <a:rPr lang="en-US" err="1"/>
              <a:t>Acumin</a:t>
            </a:r>
            <a:r>
              <a:rPr lang="en-US"/>
              <a:t> Pro Semi Cond Bold 22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4B5CCD19-DE21-294C-8B0B-3103725AE0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8501" y="1917388"/>
            <a:ext cx="3443499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lvl="0"/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0" name="Picture or Chart" descr="Picture or Chart">
            <a:extLst>
              <a:ext uri="{FF2B5EF4-FFF2-40B4-BE49-F238E27FC236}">
                <a16:creationId xmlns:a16="http://schemas.microsoft.com/office/drawing/2014/main" id="{699BD747-48B6-2547-8F7C-25A44594F6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65675" y="1920875"/>
            <a:ext cx="3965575" cy="2982913"/>
          </a:xfrm>
        </p:spPr>
        <p:txBody>
          <a:bodyPr lIns="0" tIns="0" rIns="0" bIns="0" anchor="ctr" anchorCtr="0"/>
          <a:lstStyle>
            <a:lvl1pPr algn="ctr">
              <a:defRPr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4pPr marL="685800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Insert picture or chart here</a:t>
            </a:r>
          </a:p>
        </p:txBody>
      </p:sp>
      <p:sp>
        <p:nvSpPr>
          <p:cNvPr id="23" name="Date">
            <a:extLst>
              <a:ext uri="{FF2B5EF4-FFF2-40B4-BE49-F238E27FC236}">
                <a16:creationId xmlns:a16="http://schemas.microsoft.com/office/drawing/2014/main" id="{CF069E70-AF49-2042-836A-1CC5C09B9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7270" y="6202177"/>
            <a:ext cx="84363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BCC405A1-23C8-8E4E-940E-49CA3B709385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">
            <a:extLst>
              <a:ext uri="{FF2B5EF4-FFF2-40B4-BE49-F238E27FC236}">
                <a16:creationId xmlns:a16="http://schemas.microsoft.com/office/drawing/2014/main" id="{50D54855-2B56-7D4D-BC1F-BBB8B58B9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6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" descr="Description of Picture">
            <a:extLst>
              <a:ext uri="{FF2B5EF4-FFF2-40B4-BE49-F238E27FC236}">
                <a16:creationId xmlns:a16="http://schemas.microsoft.com/office/drawing/2014/main" id="{B6A7C9B5-3617-0144-A4ED-16186741E8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hoto Caption">
            <a:extLst>
              <a:ext uri="{FF2B5EF4-FFF2-40B4-BE49-F238E27FC236}">
                <a16:creationId xmlns:a16="http://schemas.microsoft.com/office/drawing/2014/main" id="{0D6DAF39-EE35-6843-807B-FF770BE212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381000" y="304800"/>
            <a:ext cx="2879168" cy="125342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1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/>
              <a:t>Brief photo caption. Place in top left or right corner. </a:t>
            </a:r>
            <a:r>
              <a:rPr lang="en-US" err="1"/>
              <a:t>Acumin</a:t>
            </a:r>
            <a:r>
              <a:rPr lang="en-US"/>
              <a:t> Pro Bold 18 pt. Make text black or white for legibility.</a:t>
            </a:r>
          </a:p>
        </p:txBody>
      </p:sp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7" y="6202177"/>
            <a:ext cx="856700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5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2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Fact/High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ld Background">
            <a:extLst>
              <a:ext uri="{FF2B5EF4-FFF2-40B4-BE49-F238E27FC236}">
                <a16:creationId xmlns:a16="http://schemas.microsoft.com/office/drawing/2014/main" id="{5CCAEC11-865D-CB4B-88E8-5AF51FB37FBE}"/>
              </a:ext>
            </a:extLst>
          </p:cNvPr>
          <p:cNvSpPr/>
          <p:nvPr/>
        </p:nvSpPr>
        <p:spPr>
          <a:xfrm>
            <a:off x="0" y="0"/>
            <a:ext cx="9143999" cy="68522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ading">
            <a:extLst>
              <a:ext uri="{FF2B5EF4-FFF2-40B4-BE49-F238E27FC236}">
                <a16:creationId xmlns:a16="http://schemas.microsoft.com/office/drawing/2014/main" id="{4D7D7E43-151C-6148-8D70-1135C4C4B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2170159" y="1466566"/>
            <a:ext cx="4814498" cy="1210973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ctr">
              <a:defRPr sz="8600" b="0" i="0" cap="none" spc="0">
                <a:solidFill>
                  <a:schemeClr val="accent2"/>
                </a:solidFill>
                <a:latin typeface="United Sans Reg Medium" pitchFamily="2" charset="77"/>
              </a:defRPr>
            </a:lvl1pPr>
          </a:lstStyle>
          <a:p>
            <a:r>
              <a:rPr lang="en-US"/>
              <a:t>123</a:t>
            </a:r>
          </a:p>
        </p:txBody>
      </p:sp>
      <p:sp>
        <p:nvSpPr>
          <p:cNvPr id="20" name="Black Bar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1986208" y="2744421"/>
            <a:ext cx="5179092" cy="440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0B79470A-88E7-9241-9D11-9A69D7623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6207" y="2706475"/>
            <a:ext cx="5171597" cy="553998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3600" b="1" i="0" spc="300">
                <a:solidFill>
                  <a:schemeClr val="accent4"/>
                </a:solidFill>
                <a:latin typeface="United Sans Cd Md" pitchFamily="50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TOPIC OR TITLE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BD416322-CF1A-F143-B2A9-844B608C5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6451" y="3540352"/>
            <a:ext cx="5008850" cy="1122744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normalizeH="0" baseline="0">
                <a:solidFill>
                  <a:schemeClr val="bg1"/>
                </a:solidFill>
                <a:latin typeface="Acumin Pro Medium" panose="020B0504020202020204" pitchFamily="34" charset="77"/>
              </a:defRPr>
            </a:lvl1pPr>
          </a:lstStyle>
          <a:p>
            <a:pPr lvl="0"/>
            <a:r>
              <a:rPr lang="en-US"/>
              <a:t>Fact or highlight. </a:t>
            </a:r>
            <a:r>
              <a:rPr lang="en-US" err="1"/>
              <a:t>Acumin</a:t>
            </a:r>
            <a:r>
              <a:rPr lang="en-US"/>
              <a:t> Pro Medium 24 pt. Keep it short with bite-size chunks of information.</a:t>
            </a:r>
          </a:p>
        </p:txBody>
      </p:sp>
      <p:pic>
        <p:nvPicPr>
          <p:cNvPr id="24" name="Gold Triangle">
            <a:extLst>
              <a:ext uri="{FF2B5EF4-FFF2-40B4-BE49-F238E27FC236}">
                <a16:creationId xmlns:a16="http://schemas.microsoft.com/office/drawing/2014/main" id="{4DC803D7-BDE8-2740-B36D-EB98236E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5" name="Date">
            <a:extLst>
              <a:ext uri="{FF2B5EF4-FFF2-40B4-BE49-F238E27FC236}">
                <a16:creationId xmlns:a16="http://schemas.microsoft.com/office/drawing/2014/main" id="{A7492D50-D618-9F40-B9F2-9B08441829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5646" y="6202177"/>
            <a:ext cx="76526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27" name="Line">
            <a:extLst>
              <a:ext uri="{FF2B5EF4-FFF2-40B4-BE49-F238E27FC236}">
                <a16:creationId xmlns:a16="http://schemas.microsoft.com/office/drawing/2014/main" id="{8F96F97C-D2D6-7949-BDC5-C0B91FB918BD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">
            <a:extLst>
              <a:ext uri="{FF2B5EF4-FFF2-40B4-BE49-F238E27FC236}">
                <a16:creationId xmlns:a16="http://schemas.microsoft.com/office/drawing/2014/main" id="{8E13B548-F076-CF46-A887-15D7D486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1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ld Background">
            <a:extLst>
              <a:ext uri="{FF2B5EF4-FFF2-40B4-BE49-F238E27FC236}">
                <a16:creationId xmlns:a16="http://schemas.microsoft.com/office/drawing/2014/main" id="{F59025A6-822F-2D44-9F31-61A4A63F5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89144" y="1557666"/>
            <a:ext cx="5500897" cy="85408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00775FC-E9E4-FF46-A522-92CC39196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7311" y="2578489"/>
            <a:ext cx="5500891" cy="880790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/>
              <a:t>Conclusion, call to action or contact information. </a:t>
            </a:r>
            <a:r>
              <a:rPr lang="en-US" err="1"/>
              <a:t>Acumin</a:t>
            </a:r>
            <a:r>
              <a:rPr lang="en-US"/>
              <a:t> Pro Reg 18 pt. Keep it short with bite-size chunks of information.</a:t>
            </a:r>
          </a:p>
        </p:txBody>
      </p:sp>
      <p:pic>
        <p:nvPicPr>
          <p:cNvPr id="21" name="Black Triangle">
            <a:extLst>
              <a:ext uri="{FF2B5EF4-FFF2-40B4-BE49-F238E27FC236}">
                <a16:creationId xmlns:a16="http://schemas.microsoft.com/office/drawing/2014/main" id="{237F821D-D4B4-C442-814B-E1605BD7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2" name="Date">
            <a:extLst>
              <a:ext uri="{FF2B5EF4-FFF2-40B4-BE49-F238E27FC236}">
                <a16:creationId xmlns:a16="http://schemas.microsoft.com/office/drawing/2014/main" id="{F8CD2E15-DFA2-0F4C-8839-A9AD4504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3394" y="6202177"/>
            <a:ext cx="817513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A45DD0F1-B8FD-0047-817A-E2982F127A6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ACFC5D5C-1C9B-F148-A910-72ADDA93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2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15646" y="6202177"/>
            <a:ext cx="765261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3384" y="6219163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33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FF833F-712C-324A-8187-5455C581BDB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33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0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C6DAED2-C73D-2443-84E6-FD89A1066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116" y="1626244"/>
            <a:ext cx="5933959" cy="3707490"/>
          </a:xfrm>
        </p:spPr>
        <p:txBody>
          <a:bodyPr/>
          <a:lstStyle/>
          <a:p>
            <a:r>
              <a:rPr lang="en-US" dirty="0"/>
              <a:t>Experimental Vs. Predicted Heats of Reaction for Some Common Reaction types in Pharma Industry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4021E30B-3F73-3D4B-B22E-DFCD13F098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116" y="5507301"/>
            <a:ext cx="4678567" cy="677108"/>
          </a:xfrm>
        </p:spPr>
        <p:txBody>
          <a:bodyPr/>
          <a:lstStyle/>
          <a:p>
            <a:r>
              <a:rPr lang="en-US" dirty="0"/>
              <a:t>Katherine Young, Joseph </a:t>
            </a:r>
            <a:r>
              <a:rPr lang="en-US" dirty="0" err="1"/>
              <a:t>Humes</a:t>
            </a:r>
            <a:r>
              <a:rPr lang="en-US" dirty="0"/>
              <a:t>,  Caitlin Justice &amp; Professor Mentzer</a:t>
            </a:r>
          </a:p>
        </p:txBody>
      </p:sp>
      <p:sp>
        <p:nvSpPr>
          <p:cNvPr id="4" name="Date">
            <a:extLst>
              <a:ext uri="{FF2B5EF4-FFF2-40B4-BE49-F238E27FC236}">
                <a16:creationId xmlns:a16="http://schemas.microsoft.com/office/drawing/2014/main" id="{4EEC893F-2E6E-8648-8011-345CAE34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C6C36F4-D49A-904E-968D-C3A9784A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43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2E76-AD55-45C2-89BE-776383F44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214" y="442674"/>
            <a:ext cx="6925732" cy="997196"/>
          </a:xfrm>
        </p:spPr>
        <p:txBody>
          <a:bodyPr/>
          <a:lstStyle/>
          <a:p>
            <a:r>
              <a:rPr lang="en-US" dirty="0"/>
              <a:t>Comparison of Complex Reaction Heats - 2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8FB83-EC8B-4610-B562-7EEBD5B598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Heat of Reaction of Bromination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389BF-C354-4593-978E-26A08F7C8F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D959-C05F-430C-8A09-BF2758A1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B30C92E-BE0B-4D09-96B6-341526F6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046636"/>
              </p:ext>
            </p:extLst>
          </p:nvPr>
        </p:nvGraphicFramePr>
        <p:xfrm>
          <a:off x="0" y="1913020"/>
          <a:ext cx="9144000" cy="418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542">
                  <a:extLst>
                    <a:ext uri="{9D8B030D-6E8A-4147-A177-3AD203B41FA5}">
                      <a16:colId xmlns:a16="http://schemas.microsoft.com/office/drawing/2014/main" val="989457165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794868351"/>
                    </a:ext>
                  </a:extLst>
                </a:gridCol>
                <a:gridCol w="1197142">
                  <a:extLst>
                    <a:ext uri="{9D8B030D-6E8A-4147-A177-3AD203B41FA5}">
                      <a16:colId xmlns:a16="http://schemas.microsoft.com/office/drawing/2014/main" val="3953104811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108158966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29369986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2768458124"/>
                    </a:ext>
                  </a:extLst>
                </a:gridCol>
              </a:tblGrid>
              <a:tr h="11424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Measured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CHETAH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TCIT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CHETAH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37271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93.06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73.23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17.80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12266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80.77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127.90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23.80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20.66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2060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88.46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73.63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11.97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95185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205.10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122.47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50.81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9.95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608388"/>
                  </a:ext>
                </a:extLst>
              </a:tr>
            </a:tbl>
          </a:graphicData>
        </a:graphic>
      </p:graphicFrame>
      <p:pic>
        <p:nvPicPr>
          <p:cNvPr id="1025" name="Picture 1">
            <a:extLst>
              <a:ext uri="{FF2B5EF4-FFF2-40B4-BE49-F238E27FC236}">
                <a16:creationId xmlns:a16="http://schemas.microsoft.com/office/drawing/2014/main" id="{2A5E7EF5-12F7-4106-9EDF-575D56A67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7" y="3131187"/>
            <a:ext cx="3216211" cy="58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C09697D-26C0-4720-8F33-D156C372B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7" y="3901902"/>
            <a:ext cx="3154753" cy="52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48A5D8B1-ABC3-42C2-975B-7E650A6AA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4" y="4582324"/>
            <a:ext cx="2604837" cy="69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C20D804-5A3A-4A4D-896F-C61EB145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6" y="5427772"/>
            <a:ext cx="3087857" cy="58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018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2E76-AD55-45C2-89BE-776383F44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214" y="442674"/>
            <a:ext cx="6925732" cy="997196"/>
          </a:xfrm>
        </p:spPr>
        <p:txBody>
          <a:bodyPr/>
          <a:lstStyle/>
          <a:p>
            <a:r>
              <a:rPr lang="en-US" dirty="0"/>
              <a:t>Comparison of Complex Reaction Heats - 3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8FB83-EC8B-4610-B562-7EEBD5B59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213" y="1345166"/>
            <a:ext cx="7661921" cy="677108"/>
          </a:xfrm>
        </p:spPr>
        <p:txBody>
          <a:bodyPr/>
          <a:lstStyle/>
          <a:p>
            <a:r>
              <a:rPr lang="en-US" dirty="0"/>
              <a:t>Heat of Reaction of Boc Deprotection- amine protection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389BF-C354-4593-978E-26A08F7C8F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D959-C05F-430C-8A09-BF2758A1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B30C92E-BE0B-4D09-96B6-341526F6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467293"/>
              </p:ext>
            </p:extLst>
          </p:nvPr>
        </p:nvGraphicFramePr>
        <p:xfrm>
          <a:off x="0" y="1913020"/>
          <a:ext cx="9144000" cy="418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542">
                  <a:extLst>
                    <a:ext uri="{9D8B030D-6E8A-4147-A177-3AD203B41FA5}">
                      <a16:colId xmlns:a16="http://schemas.microsoft.com/office/drawing/2014/main" val="989457165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794868351"/>
                    </a:ext>
                  </a:extLst>
                </a:gridCol>
                <a:gridCol w="1197142">
                  <a:extLst>
                    <a:ext uri="{9D8B030D-6E8A-4147-A177-3AD203B41FA5}">
                      <a16:colId xmlns:a16="http://schemas.microsoft.com/office/drawing/2014/main" val="3953104811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108158966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29369986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2768458124"/>
                    </a:ext>
                  </a:extLst>
                </a:gridCol>
              </a:tblGrid>
              <a:tr h="11424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Measured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CHETAH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TCIT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CHETAH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37271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-234.13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140.50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269.66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1.81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12266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52.10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-50.85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55.48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197.59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6.48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2060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72.8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-39.65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53.60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154.46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26.37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95185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-54.55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-61.32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277.10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299.08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608388"/>
                  </a:ext>
                </a:extLst>
              </a:tr>
            </a:tbl>
          </a:graphicData>
        </a:graphic>
      </p:graphicFrame>
      <p:pic>
        <p:nvPicPr>
          <p:cNvPr id="2049" name="Picture 1">
            <a:extLst>
              <a:ext uri="{FF2B5EF4-FFF2-40B4-BE49-F238E27FC236}">
                <a16:creationId xmlns:a16="http://schemas.microsoft.com/office/drawing/2014/main" id="{A2E34674-67E5-4FA0-BC27-5D33E1334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" y="3276677"/>
            <a:ext cx="3184279" cy="34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7D31500-F37E-4084-A7EF-E9CA2736A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37" y="3836371"/>
            <a:ext cx="28289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11A8A075-0E67-42A7-9A0C-0356AAC2DA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3"/>
          <a:stretch/>
        </p:blipFill>
        <p:spPr bwMode="auto">
          <a:xfrm>
            <a:off x="137862" y="4615752"/>
            <a:ext cx="29622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3A88082-B44D-480A-AAC1-B7A9DAAC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7" b="12481"/>
          <a:stretch/>
        </p:blipFill>
        <p:spPr bwMode="auto">
          <a:xfrm>
            <a:off x="171198" y="5395133"/>
            <a:ext cx="2895600" cy="6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024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2E76-AD55-45C2-89BE-776383F44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214" y="442674"/>
            <a:ext cx="6925732" cy="997196"/>
          </a:xfrm>
        </p:spPr>
        <p:txBody>
          <a:bodyPr/>
          <a:lstStyle/>
          <a:p>
            <a:r>
              <a:rPr lang="en-US" dirty="0"/>
              <a:t>Comparison of Complex Reaction Heats - 4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8FB83-EC8B-4610-B562-7EEBD5B59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213" y="1345166"/>
            <a:ext cx="6715276" cy="677108"/>
          </a:xfrm>
        </p:spPr>
        <p:txBody>
          <a:bodyPr/>
          <a:lstStyle/>
          <a:p>
            <a:r>
              <a:rPr lang="en-US" dirty="0"/>
              <a:t>Heat of Reaction of Suzuki- carbon bond formation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389BF-C354-4593-978E-26A08F7C8F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D959-C05F-430C-8A09-BF2758A1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B30C92E-BE0B-4D09-96B6-341526F6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861240"/>
              </p:ext>
            </p:extLst>
          </p:nvPr>
        </p:nvGraphicFramePr>
        <p:xfrm>
          <a:off x="0" y="1913020"/>
          <a:ext cx="9144000" cy="418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542">
                  <a:extLst>
                    <a:ext uri="{9D8B030D-6E8A-4147-A177-3AD203B41FA5}">
                      <a16:colId xmlns:a16="http://schemas.microsoft.com/office/drawing/2014/main" val="989457165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794868351"/>
                    </a:ext>
                  </a:extLst>
                </a:gridCol>
                <a:gridCol w="1197142">
                  <a:extLst>
                    <a:ext uri="{9D8B030D-6E8A-4147-A177-3AD203B41FA5}">
                      <a16:colId xmlns:a16="http://schemas.microsoft.com/office/drawing/2014/main" val="3953104811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108158966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29369986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2768458124"/>
                    </a:ext>
                  </a:extLst>
                </a:gridCol>
              </a:tblGrid>
              <a:tr h="11424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Measured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CHETAH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TCIT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CHETAH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37271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252.4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205.90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234.48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18.42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12266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174.11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356.12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9.79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59.23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2060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120.1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738.42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301.42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514.83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150.97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95185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266.80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309.25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25.06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13.13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608388"/>
                  </a:ext>
                </a:extLst>
              </a:tr>
            </a:tbl>
          </a:graphicData>
        </a:graphic>
      </p:graphicFrame>
      <p:pic>
        <p:nvPicPr>
          <p:cNvPr id="3073" name="Picture 1">
            <a:extLst>
              <a:ext uri="{FF2B5EF4-FFF2-40B4-BE49-F238E27FC236}">
                <a16:creationId xmlns:a16="http://schemas.microsoft.com/office/drawing/2014/main" id="{BD23F590-41AE-4CFA-8B9A-81B3A8214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28" y="3062432"/>
            <a:ext cx="2169042" cy="73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E57F789-D925-4397-9EE9-5ACD4D452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59" y="3818887"/>
            <a:ext cx="1892379" cy="75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A2B1A5E5-EEE3-4B9F-B55C-5F44268CE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56" y="4575838"/>
            <a:ext cx="2558784" cy="73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A5DADC8-8471-4D0D-98B1-B8618FF6E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8" y="5332789"/>
            <a:ext cx="31623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2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2E76-AD55-45C2-89BE-776383F44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214" y="442674"/>
            <a:ext cx="6925732" cy="997196"/>
          </a:xfrm>
        </p:spPr>
        <p:txBody>
          <a:bodyPr/>
          <a:lstStyle/>
          <a:p>
            <a:r>
              <a:rPr lang="en-US" dirty="0"/>
              <a:t>Comparison of Complex Reaction Heats - 5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8FB83-EC8B-4610-B562-7EEBD5B59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560" y="1335302"/>
            <a:ext cx="9077041" cy="677108"/>
          </a:xfrm>
        </p:spPr>
        <p:txBody>
          <a:bodyPr/>
          <a:lstStyle/>
          <a:p>
            <a:r>
              <a:rPr lang="en-US" dirty="0"/>
              <a:t>Heat of Reaction of T3P- phosphoric reagent, facilitates bond formation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389BF-C354-4593-978E-26A08F7C8F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D959-C05F-430C-8A09-BF2758A1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B30C92E-BE0B-4D09-96B6-341526F6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160216"/>
              </p:ext>
            </p:extLst>
          </p:nvPr>
        </p:nvGraphicFramePr>
        <p:xfrm>
          <a:off x="0" y="1913020"/>
          <a:ext cx="9144000" cy="418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542">
                  <a:extLst>
                    <a:ext uri="{9D8B030D-6E8A-4147-A177-3AD203B41FA5}">
                      <a16:colId xmlns:a16="http://schemas.microsoft.com/office/drawing/2014/main" val="989457165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794868351"/>
                    </a:ext>
                  </a:extLst>
                </a:gridCol>
                <a:gridCol w="1197142">
                  <a:extLst>
                    <a:ext uri="{9D8B030D-6E8A-4147-A177-3AD203B41FA5}">
                      <a16:colId xmlns:a16="http://schemas.microsoft.com/office/drawing/2014/main" val="3953104811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108158966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29369986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2768458124"/>
                    </a:ext>
                  </a:extLst>
                </a:gridCol>
              </a:tblGrid>
              <a:tr h="11424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Measured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CHETAH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TCIT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CHETAH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37271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150.38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209.49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15.52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17.69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12266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188.00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185.66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0.53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1.77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2060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149.6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152.38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177.00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1.86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18.32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95185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197.8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185.92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184.51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6.01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608388"/>
                  </a:ext>
                </a:extLst>
              </a:tr>
            </a:tbl>
          </a:graphicData>
        </a:graphic>
      </p:graphicFrame>
      <p:pic>
        <p:nvPicPr>
          <p:cNvPr id="4097" name="Picture 1">
            <a:extLst>
              <a:ext uri="{FF2B5EF4-FFF2-40B4-BE49-F238E27FC236}">
                <a16:creationId xmlns:a16="http://schemas.microsoft.com/office/drawing/2014/main" id="{BB02DE88-2ED2-415A-A6C5-2B767341D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07" y="3082773"/>
            <a:ext cx="2203936" cy="69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A019BEE-15C4-45BA-A860-FFC4DDE21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08" y="3827500"/>
            <a:ext cx="2154310" cy="73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01439B38-0B54-4D07-89B3-A4904BDC9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1" y="4562111"/>
            <a:ext cx="3161563" cy="76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D0D7F49-DEFC-42F7-800D-DF6453299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4"/>
          <a:stretch/>
        </p:blipFill>
        <p:spPr bwMode="auto">
          <a:xfrm>
            <a:off x="470724" y="5336800"/>
            <a:ext cx="2297876" cy="75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311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2E76-AD55-45C2-89BE-776383F44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214" y="442674"/>
            <a:ext cx="6925732" cy="997196"/>
          </a:xfrm>
        </p:spPr>
        <p:txBody>
          <a:bodyPr/>
          <a:lstStyle/>
          <a:p>
            <a:r>
              <a:rPr lang="en-US" dirty="0"/>
              <a:t>Comparison of Complex Reaction Heats - 6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8FB83-EC8B-4610-B562-7EEBD5B598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Heat of Reaction of Halogenation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389BF-C354-4593-978E-26A08F7C8F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D959-C05F-430C-8A09-BF2758A1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B30C92E-BE0B-4D09-96B6-341526F6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225423"/>
              </p:ext>
            </p:extLst>
          </p:nvPr>
        </p:nvGraphicFramePr>
        <p:xfrm>
          <a:off x="0" y="1913020"/>
          <a:ext cx="9144000" cy="418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542">
                  <a:extLst>
                    <a:ext uri="{9D8B030D-6E8A-4147-A177-3AD203B41FA5}">
                      <a16:colId xmlns:a16="http://schemas.microsoft.com/office/drawing/2014/main" val="989457165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794868351"/>
                    </a:ext>
                  </a:extLst>
                </a:gridCol>
                <a:gridCol w="1197142">
                  <a:extLst>
                    <a:ext uri="{9D8B030D-6E8A-4147-A177-3AD203B41FA5}">
                      <a16:colId xmlns:a16="http://schemas.microsoft.com/office/drawing/2014/main" val="3953104811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108158966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29369986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2768458124"/>
                    </a:ext>
                  </a:extLst>
                </a:gridCol>
              </a:tblGrid>
              <a:tr h="11424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Measured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CHETAH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TCIT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CHETAH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37271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122.9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166.41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-49.43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35.41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140.22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12266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145.44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164.84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10.22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1.75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2060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202.98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160.79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3.56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17.97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95185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84.25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131.06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33.13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4.02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608388"/>
                  </a:ext>
                </a:extLst>
              </a:tr>
            </a:tbl>
          </a:graphicData>
        </a:graphic>
      </p:graphicFrame>
      <p:pic>
        <p:nvPicPr>
          <p:cNvPr id="5121" name="Picture 1">
            <a:extLst>
              <a:ext uri="{FF2B5EF4-FFF2-40B4-BE49-F238E27FC236}">
                <a16:creationId xmlns:a16="http://schemas.microsoft.com/office/drawing/2014/main" id="{E50AAAB8-F1DA-4057-9284-B86D14D75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08" b="7334"/>
          <a:stretch/>
        </p:blipFill>
        <p:spPr bwMode="auto">
          <a:xfrm>
            <a:off x="0" y="3195553"/>
            <a:ext cx="3221233" cy="46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6F5CD559-2CC4-4B59-80AC-444BC6136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2984"/>
            <a:ext cx="3282950" cy="68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443A4FBE-5428-4BBA-8C89-B59952C80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" y="4730850"/>
            <a:ext cx="3148903" cy="52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B2DB0E68-2BE0-41D2-9DCD-86C2EA56D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8" y="5479773"/>
            <a:ext cx="3076575" cy="42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603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7BFCA4-6E72-47B1-85AE-CC944DC665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04800"/>
            <a:ext cx="2879168" cy="249299"/>
          </a:xfrm>
        </p:spPr>
        <p:txBody>
          <a:bodyPr/>
          <a:lstStyle/>
          <a:p>
            <a:r>
              <a:rPr lang="en-US" dirty="0"/>
              <a:t>CHETAH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2395D-5780-4F3A-9D60-CA413B09E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3E675-F07A-4632-B7D6-B3D55E587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7" name="Picture Placeholder 6">
            <a:extLst>
              <a:ext uri="{FF2B5EF4-FFF2-40B4-BE49-F238E27FC236}">
                <a16:creationId xmlns:a16="http://schemas.microsoft.com/office/drawing/2014/main" id="{E5FCA5FD-893D-42FF-8D32-F31B732502B5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349869474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9659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EF5C53-1E85-4491-A033-B2512F9E1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04800"/>
            <a:ext cx="2879168" cy="249299"/>
          </a:xfrm>
        </p:spPr>
        <p:txBody>
          <a:bodyPr/>
          <a:lstStyle/>
          <a:p>
            <a:r>
              <a:rPr lang="en-US" dirty="0"/>
              <a:t>TCIT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3B5D7-F863-4AB0-AB1A-51E21A3B0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3849F-4F2C-4F6A-9B4E-18AD789EE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E97F5453-58F1-4BEE-B303-A8A51FF758AF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80518880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38135EE-DD91-4007-8B3D-B8F055742451}"/>
              </a:ext>
            </a:extLst>
          </p:cNvPr>
          <p:cNvSpPr txBox="1"/>
          <p:nvPr/>
        </p:nvSpPr>
        <p:spPr>
          <a:xfrm>
            <a:off x="590441" y="6238821"/>
            <a:ext cx="664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</a:t>
            </a:r>
            <a:r>
              <a:rPr lang="en-US" sz="1600" dirty="0"/>
              <a:t>Removed reaction #1 from halogenation and reaction #4 from </a:t>
            </a:r>
            <a:r>
              <a:rPr lang="en-US" sz="1600" dirty="0" err="1"/>
              <a:t>DeBoc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38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4A7F-86DE-48FC-861C-61EAD24CB6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6E67C5-FE7A-4E07-9B37-86766233C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7515" y="1481277"/>
            <a:ext cx="7212932" cy="3698318"/>
          </a:xfrm>
        </p:spPr>
        <p:txBody>
          <a:bodyPr/>
          <a:lstStyle/>
          <a:p>
            <a:r>
              <a:rPr lang="en-US" sz="2000" dirty="0"/>
              <a:t>TCIT tended to calculate within 20% with a few key exceptions</a:t>
            </a:r>
          </a:p>
          <a:p>
            <a:pPr lvl="1"/>
            <a:r>
              <a:rPr lang="en-US" sz="1800" dirty="0"/>
              <a:t>High accuracy with no substitutions required</a:t>
            </a:r>
          </a:p>
          <a:p>
            <a:pPr lvl="2"/>
            <a:r>
              <a:rPr lang="en-US" sz="1800" dirty="0"/>
              <a:t> Error present can be accounted for in reaction complexity </a:t>
            </a:r>
          </a:p>
          <a:p>
            <a:pPr lvl="1"/>
            <a:r>
              <a:rPr lang="en-US" sz="1800" dirty="0"/>
              <a:t>Minimal corrections </a:t>
            </a:r>
          </a:p>
          <a:p>
            <a:pPr marL="228600" lvl="1" indent="0">
              <a:buNone/>
            </a:pPr>
            <a:endParaRPr lang="en-US" sz="1800" dirty="0"/>
          </a:p>
          <a:p>
            <a:r>
              <a:rPr lang="en-US" sz="2000" dirty="0"/>
              <a:t>CHETAH 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Greater experience with the program allows for more accurate group </a:t>
            </a:r>
            <a:r>
              <a:rPr lang="en-US" sz="1800" dirty="0"/>
              <a:t>substitutions</a:t>
            </a:r>
          </a:p>
          <a:p>
            <a:pPr lvl="1"/>
            <a:r>
              <a:rPr lang="en-US" sz="1800" dirty="0"/>
              <a:t>Depending on reaction complexity, able to achieve reasonable first approximation</a:t>
            </a:r>
          </a:p>
          <a:p>
            <a:pPr lvl="1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52E62-F50C-4D1E-AE13-B041B0F507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4541B-840B-4FAE-8A64-EFEB0FC43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41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EFD36-4169-4629-BE1A-96DA4C8DCB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493B7-8D47-430A-BDD1-F557FD9224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7214" y="1441840"/>
            <a:ext cx="7436236" cy="5295510"/>
          </a:xfrm>
        </p:spPr>
        <p:txBody>
          <a:bodyPr/>
          <a:lstStyle/>
          <a:p>
            <a:r>
              <a:rPr lang="en-US" dirty="0"/>
              <a:t>Finalizing last reaction set: sulfide to sulfone</a:t>
            </a:r>
          </a:p>
          <a:p>
            <a:r>
              <a:rPr lang="en-US" dirty="0"/>
              <a:t>Summarizing work for potential publication</a:t>
            </a:r>
          </a:p>
          <a:p>
            <a:r>
              <a:rPr lang="en-US" dirty="0"/>
              <a:t>TCIT </a:t>
            </a:r>
          </a:p>
          <a:p>
            <a:pPr lvl="1"/>
            <a:r>
              <a:rPr lang="en-US" dirty="0"/>
              <a:t>Continue to expand program with even broader range of chemicals and components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Adding capability for ionic and free-radical groups</a:t>
            </a:r>
          </a:p>
          <a:p>
            <a:r>
              <a:rPr lang="en-US" dirty="0"/>
              <a:t>CHETAH</a:t>
            </a:r>
          </a:p>
          <a:p>
            <a:pPr lvl="1"/>
            <a:r>
              <a:rPr lang="en-US" dirty="0"/>
              <a:t>Continue to experiment with substitutions to find interactions with greatest effect</a:t>
            </a:r>
          </a:p>
          <a:p>
            <a:pPr lvl="1"/>
            <a:r>
              <a:rPr lang="en-US" dirty="0"/>
              <a:t>Potential for new capabilities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05C8F-C4E5-4CA0-8A25-5E0F3AB067E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F486D-E9EC-4394-A607-DFA11BE59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65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85198-F6B8-483A-891F-0FBF61B478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9144" y="1557666"/>
            <a:ext cx="5500897" cy="2492990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r>
              <a:rPr lang="en-US" dirty="0"/>
              <a:t>		Questions?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7FF27-8777-4D4F-8C97-5FA12DCC3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C8E1-D369-0F48-9062-BB068AFD07C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630DB-7828-4E29-9C33-3FFF9417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3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44A8-FB0A-450C-9DA8-C71E72DC78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20122-C0B2-4D19-8CF0-026408EA40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7214" y="1639811"/>
            <a:ext cx="5524500" cy="3411537"/>
          </a:xfrm>
        </p:spPr>
        <p:txBody>
          <a:bodyPr/>
          <a:lstStyle/>
          <a:p>
            <a:r>
              <a:rPr lang="en-US" dirty="0"/>
              <a:t>Purpose</a:t>
            </a:r>
          </a:p>
          <a:p>
            <a:r>
              <a:rPr lang="en-US" dirty="0"/>
              <a:t>Relevant Theory</a:t>
            </a:r>
          </a:p>
          <a:p>
            <a:r>
              <a:rPr lang="en-US" dirty="0"/>
              <a:t>Reaction Set Results </a:t>
            </a:r>
          </a:p>
          <a:p>
            <a:pPr lvl="1"/>
            <a:r>
              <a:rPr lang="en-US" dirty="0"/>
              <a:t>Debenzylation</a:t>
            </a:r>
          </a:p>
          <a:p>
            <a:pPr lvl="1"/>
            <a:r>
              <a:rPr lang="en-US" dirty="0"/>
              <a:t>Bromination</a:t>
            </a:r>
          </a:p>
          <a:p>
            <a:pPr lvl="1"/>
            <a:r>
              <a:rPr lang="en-US" dirty="0"/>
              <a:t>Boc Deprotection</a:t>
            </a:r>
          </a:p>
          <a:p>
            <a:pPr lvl="1"/>
            <a:r>
              <a:rPr lang="en-US" dirty="0"/>
              <a:t>Suzuki</a:t>
            </a:r>
          </a:p>
          <a:p>
            <a:pPr lvl="1"/>
            <a:r>
              <a:rPr lang="en-US" dirty="0"/>
              <a:t>T3P</a:t>
            </a:r>
          </a:p>
          <a:p>
            <a:pPr lvl="1"/>
            <a:r>
              <a:rPr lang="en-US" dirty="0"/>
              <a:t>Halogenation</a:t>
            </a:r>
          </a:p>
          <a:p>
            <a:r>
              <a:rPr lang="en-US" dirty="0"/>
              <a:t>Conclusions and Future Work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5D270-92A2-4062-86E0-1C8976C4CBF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89F50-FFD3-4EF2-A371-28108899A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14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3E115-BB90-4556-9472-02AB36E6AE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BE52E-C659-4499-8DCA-384C7BDF60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444" y="1163992"/>
            <a:ext cx="8161059" cy="3411537"/>
          </a:xfrm>
        </p:spPr>
        <p:txBody>
          <a:bodyPr vert="horz" lIns="0" tIns="0" rIns="0" bIns="0" rtlCol="0" anchor="t">
            <a:normAutofit/>
          </a:bodyPr>
          <a:lstStyle/>
          <a:p>
            <a:endParaRPr lang="en-US">
              <a:latin typeface="Acumin Pro"/>
            </a:endParaRPr>
          </a:p>
          <a:p>
            <a:endParaRPr lang="en-US">
              <a:latin typeface="Acumin Pro"/>
            </a:endParaRPr>
          </a:p>
          <a:p>
            <a:endParaRPr lang="en-US">
              <a:latin typeface="Acumin Pro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BD37D-D431-4970-AF91-8AE75FCC4BD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5FBDC-C927-48F7-8E17-AEC102238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F3B82-1790-48EF-BD27-A409FCF55F74}"/>
              </a:ext>
            </a:extLst>
          </p:cNvPr>
          <p:cNvSpPr txBox="1"/>
          <p:nvPr/>
        </p:nvSpPr>
        <p:spPr>
          <a:xfrm>
            <a:off x="831104" y="1377153"/>
            <a:ext cx="7676147" cy="23526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06400" marR="0" indent="-406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Benson, S. W.; Buss, J. H. Additivity Rules for the Estimation of Molecular Properties. Thermodynamic Properties.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Chem. Phys.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1958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https://doi.org/10.1063/1.1744539.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Zhao, Q.;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Savoie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B. M. Self-Consistent Component Increment Theory for Predicting Enthalpy of Formation.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Chem. Inf. Model.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https://doi.org/10.1021/acs.jcim.0c00092.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442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5B89B-61A8-4E16-80AF-804C0925F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Partnership with Industry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0F9746-1C43-4A26-8B60-000CF29D6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214" y="1117231"/>
            <a:ext cx="5491495" cy="341599"/>
          </a:xfrm>
        </p:spPr>
        <p:txBody>
          <a:bodyPr/>
          <a:lstStyle/>
          <a:p>
            <a:r>
              <a:rPr lang="en-US" dirty="0"/>
              <a:t>Data Collection and Collaboration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F86B0-9734-479A-8279-3CC28522A47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E57FB-E692-42C5-A481-8068A0FFC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 descr="GlaxoSmithKline - Wikipedia">
            <a:extLst>
              <a:ext uri="{FF2B5EF4-FFF2-40B4-BE49-F238E27FC236}">
                <a16:creationId xmlns:a16="http://schemas.microsoft.com/office/drawing/2014/main" id="{3E0AFEAF-322A-4E4A-A30C-711229F10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78" y="2274848"/>
            <a:ext cx="1587936" cy="136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Vertex Pharmaceuticals - Wikipedia">
            <a:extLst>
              <a:ext uri="{FF2B5EF4-FFF2-40B4-BE49-F238E27FC236}">
                <a16:creationId xmlns:a16="http://schemas.microsoft.com/office/drawing/2014/main" id="{009B0552-CE76-48D1-8A13-9C4E18666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418" y="1663874"/>
            <a:ext cx="2579181" cy="136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Merck Pharmaceuticals – Lehigh Center">
            <a:extLst>
              <a:ext uri="{FF2B5EF4-FFF2-40B4-BE49-F238E27FC236}">
                <a16:creationId xmlns:a16="http://schemas.microsoft.com/office/drawing/2014/main" id="{857DBCD5-83DD-4175-91D2-090EB6CB1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64" y="2462336"/>
            <a:ext cx="3401405" cy="109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orteva Agriscience | LinkedIn">
            <a:extLst>
              <a:ext uri="{FF2B5EF4-FFF2-40B4-BE49-F238E27FC236}">
                <a16:creationId xmlns:a16="http://schemas.microsoft.com/office/drawing/2014/main" id="{4414FA9A-0F53-45E4-B69D-C01BDBDBE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35" y="3641903"/>
            <a:ext cx="2405545" cy="240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10 Amgen - Contract Pharma">
            <a:extLst>
              <a:ext uri="{FF2B5EF4-FFF2-40B4-BE49-F238E27FC236}">
                <a16:creationId xmlns:a16="http://schemas.microsoft.com/office/drawing/2014/main" id="{C620564E-0710-4B8D-9CF3-979A16E91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417" y="3641903"/>
            <a:ext cx="2579181" cy="139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Johnson Matthey | LinkedIn">
            <a:extLst>
              <a:ext uri="{FF2B5EF4-FFF2-40B4-BE49-F238E27FC236}">
                <a16:creationId xmlns:a16="http://schemas.microsoft.com/office/drawing/2014/main" id="{D92AB1FA-E1A1-44D3-B683-EB0053B9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542" y="4084572"/>
            <a:ext cx="1520205" cy="152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Eli Lilly and Company - Wikipedia">
            <a:extLst>
              <a:ext uri="{FF2B5EF4-FFF2-40B4-BE49-F238E27FC236}">
                <a16:creationId xmlns:a16="http://schemas.microsoft.com/office/drawing/2014/main" id="{C9BDFC9F-9BB7-4386-ACD4-ED1ADF324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463" y="5274301"/>
            <a:ext cx="2083800" cy="114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43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289C8-14B7-48FA-B574-A414340890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F29FE8-25FA-4A5C-98B7-A50CAC6201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703" y="1498990"/>
            <a:ext cx="7706203" cy="4025510"/>
          </a:xfrm>
        </p:spPr>
        <p:txBody>
          <a:bodyPr>
            <a:normAutofit/>
          </a:bodyPr>
          <a:lstStyle/>
          <a:p>
            <a:r>
              <a:rPr lang="en-US" sz="2000" dirty="0"/>
              <a:t>Model heats of reaction of various pharmaceutical reaction classes</a:t>
            </a:r>
          </a:p>
          <a:p>
            <a:pPr lvl="1"/>
            <a:r>
              <a:rPr lang="en-US" sz="2000" dirty="0"/>
              <a:t>Prove efficacy of programs through comparison with experimental data </a:t>
            </a:r>
          </a:p>
          <a:p>
            <a:pPr lvl="1"/>
            <a:r>
              <a:rPr lang="en-US" sz="2000" dirty="0"/>
              <a:t>Reduce scale-up testing required</a:t>
            </a:r>
          </a:p>
          <a:p>
            <a:r>
              <a:rPr lang="en-US" sz="2000" dirty="0"/>
              <a:t>Expand TCIT molecular library </a:t>
            </a:r>
          </a:p>
          <a:p>
            <a:pPr lvl="1"/>
            <a:r>
              <a:rPr lang="en-US" sz="2000" dirty="0"/>
              <a:t>Collaboration with</a:t>
            </a:r>
            <a:r>
              <a:rPr lang="en-US" sz="2000" dirty="0">
                <a:solidFill>
                  <a:schemeClr val="bg1"/>
                </a:solidFill>
              </a:rPr>
              <a:t> Professor </a:t>
            </a:r>
            <a:r>
              <a:rPr lang="en-US" sz="2000" dirty="0"/>
              <a:t>Savoie and </a:t>
            </a:r>
            <a:r>
              <a:rPr lang="en-US" sz="2000" dirty="0" err="1"/>
              <a:t>Qiyaun</a:t>
            </a:r>
            <a:r>
              <a:rPr lang="en-US" sz="2000" dirty="0"/>
              <a:t> Zhao (PhD candidate) </a:t>
            </a:r>
          </a:p>
          <a:p>
            <a:r>
              <a:rPr lang="en-US" sz="2000" dirty="0"/>
              <a:t>Reveal shortcomings and opportunities in CHETAH’s capability to model complex reactions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85B2F-B303-410C-B143-728D2E0FC9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2A8CB-8897-470B-B856-2C797C9B4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5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BEFF7-8A30-472B-9024-5FFB79CC14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Relevant Theory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B6078D-5E13-406F-AF72-1B5510213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955" y="1327119"/>
            <a:ext cx="5491495" cy="341599"/>
          </a:xfrm>
        </p:spPr>
        <p:txBody>
          <a:bodyPr/>
          <a:lstStyle/>
          <a:p>
            <a:r>
              <a:rPr lang="en-US" dirty="0"/>
              <a:t>CHETAH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0D40D-2B12-431C-8D8D-0119EFD1B6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4866" y="1890350"/>
            <a:ext cx="8147476" cy="4743060"/>
          </a:xfrm>
        </p:spPr>
        <p:txBody>
          <a:bodyPr>
            <a:noAutofit/>
          </a:bodyPr>
          <a:lstStyle/>
          <a:p>
            <a:r>
              <a:rPr lang="en-US" sz="2000" dirty="0"/>
              <a:t>Commercially available program widely known and used in industry</a:t>
            </a:r>
          </a:p>
          <a:p>
            <a:r>
              <a:rPr lang="en-US" sz="2000" dirty="0"/>
              <a:t>Licensed by ASTM since 1974 and marketed as a method to predict reactive/explosive hazards of pure chemicals or mixtures </a:t>
            </a:r>
          </a:p>
          <a:p>
            <a:r>
              <a:rPr lang="en-US" sz="2000" dirty="0"/>
              <a:t>Calculates heats of formation through Benson’s method of group additivity (BGIT)</a:t>
            </a:r>
          </a:p>
          <a:p>
            <a:pPr lvl="1"/>
            <a:r>
              <a:rPr lang="en-US" sz="2000" dirty="0"/>
              <a:t>Heat of formation of individual groups summed </a:t>
            </a:r>
          </a:p>
          <a:p>
            <a:pPr lvl="1"/>
            <a:r>
              <a:rPr lang="en-US" sz="2000" dirty="0"/>
              <a:t>Requires Benson group substitutions for unknown groups</a:t>
            </a:r>
          </a:p>
          <a:p>
            <a:pPr lvl="2"/>
            <a:r>
              <a:rPr lang="en-US" sz="2000" dirty="0"/>
              <a:t>Largest source of error</a:t>
            </a:r>
          </a:p>
          <a:p>
            <a:r>
              <a:rPr lang="en-US" sz="2000" dirty="0"/>
              <a:t>Simple user interface that accepts ‘smile’ strings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184AA-02C8-43C6-ACE2-98F2C03151A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D22C7-B054-4021-8707-C2B8F96AB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7E661-D38C-405D-A30D-EA045D859B64}"/>
              </a:ext>
            </a:extLst>
          </p:cNvPr>
          <p:cNvSpPr/>
          <p:nvPr/>
        </p:nvSpPr>
        <p:spPr>
          <a:xfrm>
            <a:off x="0" y="5925790"/>
            <a:ext cx="87328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Benson, S. W.; Buss, J. H. Additivity Rules for the Estimation of Molecular Properties. Thermodynamic Properties. </a:t>
            </a:r>
            <a:r>
              <a:rPr lang="en-US" sz="1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Chem. Phys.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1958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469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7C96A-FCAC-4086-8BB2-3D14A1541F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Relevant Theory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385AAD-189C-4944-91E0-507A0BE72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59" y="1363213"/>
            <a:ext cx="9109629" cy="338554"/>
          </a:xfrm>
        </p:spPr>
        <p:txBody>
          <a:bodyPr/>
          <a:lstStyle/>
          <a:p>
            <a:r>
              <a:rPr lang="en-US" dirty="0"/>
              <a:t>TCIT: TAFFI* Component Increment Theory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CA888B-F00D-45A8-992A-DEBAA92745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2053" y="2101297"/>
            <a:ext cx="7309184" cy="3872382"/>
          </a:xfrm>
        </p:spPr>
        <p:txBody>
          <a:bodyPr>
            <a:normAutofit/>
          </a:bodyPr>
          <a:lstStyle/>
          <a:p>
            <a:r>
              <a:rPr lang="en-US" sz="2000" dirty="0"/>
              <a:t>Novel program with constantly expanding library </a:t>
            </a:r>
          </a:p>
          <a:p>
            <a:r>
              <a:rPr lang="en-US" sz="2000" dirty="0"/>
              <a:t>Python based with flexible data inputs</a:t>
            </a:r>
          </a:p>
          <a:p>
            <a:r>
              <a:rPr lang="en-US" sz="2000" dirty="0"/>
              <a:t>Combines quantum chemistry methods and G4 component contributions 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Corrects for contributions from adjacent atoms as well as two positions away 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Uses consistent rules to generate new components and parameterization data</a:t>
            </a:r>
          </a:p>
          <a:p>
            <a:r>
              <a:rPr lang="en-US" sz="2000" dirty="0"/>
              <a:t>Requires no substitutions or adjustments to molecules</a:t>
            </a:r>
          </a:p>
          <a:p>
            <a:r>
              <a:rPr lang="en-US" sz="2000" dirty="0"/>
              <a:t>Accepts variety of inputs (</a:t>
            </a:r>
            <a:r>
              <a:rPr lang="en-US" sz="2000" dirty="0" err="1"/>
              <a:t>xyz</a:t>
            </a:r>
            <a:r>
              <a:rPr lang="en-US" sz="2000" dirty="0"/>
              <a:t>, ‘smile’)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FB0F8B-76DC-4EC9-8499-60A0318E934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FBBA3-FA38-479B-8BA7-138CA5583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DD7A8E6-2E1D-475E-91AA-F968895ACB77}"/>
              </a:ext>
            </a:extLst>
          </p:cNvPr>
          <p:cNvSpPr txBox="1">
            <a:spLocks/>
          </p:cNvSpPr>
          <p:nvPr/>
        </p:nvSpPr>
        <p:spPr>
          <a:xfrm>
            <a:off x="1203452" y="5486073"/>
            <a:ext cx="6839494" cy="256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kern="1200" normalizeH="0" baseline="0">
                <a:solidFill>
                  <a:schemeClr val="bg1"/>
                </a:solidFill>
                <a:latin typeface="Acumin Pro" panose="020B0504020202020204" pitchFamily="34" charset="77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*Topology Automated Force Field Interactions–another method developed by the Savoie group.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EAD9DD-1F70-41BB-86AF-D3BADF0ABC35}"/>
              </a:ext>
            </a:extLst>
          </p:cNvPr>
          <p:cNvSpPr/>
          <p:nvPr/>
        </p:nvSpPr>
        <p:spPr>
          <a:xfrm>
            <a:off x="0" y="5925790"/>
            <a:ext cx="87328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Zhao, Q.; Savoie, B. M. </a:t>
            </a:r>
            <a:r>
              <a:rPr lang="en-US" sz="1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Self-Consistent Component Increment Theory for Predicting Enthalpy of Formation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Chem. Inf. Model.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574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82CEF-7F4A-4D4B-927F-B5D2756AB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Modelling Difficulties: Reaction Complexity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7B2F0-1F73-4DBA-8BFE-821E256F4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214" y="1300731"/>
            <a:ext cx="6725036" cy="677108"/>
          </a:xfrm>
        </p:spPr>
        <p:txBody>
          <a:bodyPr/>
          <a:lstStyle/>
          <a:p>
            <a:r>
              <a:rPr lang="en-US" dirty="0"/>
              <a:t>CHETAH					TCIT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090EE0-8AF6-439B-9D96-E3BF5C9021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5865" y="1723231"/>
            <a:ext cx="3880236" cy="3411537"/>
          </a:xfrm>
        </p:spPr>
        <p:txBody>
          <a:bodyPr>
            <a:noAutofit/>
          </a:bodyPr>
          <a:lstStyle/>
          <a:p>
            <a:r>
              <a:rPr lang="en-US" dirty="0"/>
              <a:t>Limited Benson groups available </a:t>
            </a:r>
          </a:p>
          <a:p>
            <a:pPr lvl="1"/>
            <a:r>
              <a:rPr lang="en-US" dirty="0"/>
              <a:t>Often several component substitutions per molecule </a:t>
            </a:r>
          </a:p>
          <a:p>
            <a:pPr lvl="1"/>
            <a:r>
              <a:rPr lang="en-US" dirty="0"/>
              <a:t>Cannot work with less common elements (P, 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Gas</a:t>
            </a:r>
            <a:r>
              <a:rPr lang="en-US" dirty="0">
                <a:solidFill>
                  <a:schemeClr val="bg1"/>
                </a:solidFill>
              </a:rPr>
              <a:t> phase </a:t>
            </a:r>
            <a:r>
              <a:rPr lang="en-US" dirty="0"/>
              <a:t>Benson groups might be only available </a:t>
            </a:r>
          </a:p>
          <a:p>
            <a:r>
              <a:rPr lang="en-US" dirty="0"/>
              <a:t>Manual ring corrections required </a:t>
            </a:r>
          </a:p>
          <a:p>
            <a:pPr lvl="1"/>
            <a:r>
              <a:rPr lang="en-US" dirty="0"/>
              <a:t>Fused rings</a:t>
            </a:r>
          </a:p>
          <a:p>
            <a:pPr lvl="1"/>
            <a:r>
              <a:rPr lang="en-US" dirty="0"/>
              <a:t>Non-carbon elements in rings</a:t>
            </a:r>
          </a:p>
          <a:p>
            <a:pPr lvl="1"/>
            <a:r>
              <a:rPr lang="en-US" dirty="0"/>
              <a:t>Placement of cyclic system in more complex structure </a:t>
            </a:r>
          </a:p>
          <a:p>
            <a:r>
              <a:rPr lang="en-US" dirty="0"/>
              <a:t>Small ionic species library available </a:t>
            </a:r>
          </a:p>
          <a:p>
            <a:r>
              <a:rPr lang="en-US" dirty="0"/>
              <a:t>Cannot handle radical species 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13DC2-E382-4548-8A46-2527804187E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C0BCB-2575-4B21-861B-F715F87F3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541ADF5-D640-464A-B0FA-BAD94020DE35}"/>
              </a:ext>
            </a:extLst>
          </p:cNvPr>
          <p:cNvSpPr txBox="1">
            <a:spLocks/>
          </p:cNvSpPr>
          <p:nvPr/>
        </p:nvSpPr>
        <p:spPr>
          <a:xfrm>
            <a:off x="4603365" y="1723231"/>
            <a:ext cx="3880235" cy="4006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kern="1200" normalizeH="0" baseline="0">
                <a:solidFill>
                  <a:schemeClr val="bg1"/>
                </a:solidFill>
                <a:latin typeface="Acumin Pro" panose="020B0504020202020204" pitchFamily="34" charset="77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Currently not able to handle charged and free-radical species as well as fused rings  (in development)</a:t>
            </a:r>
          </a:p>
          <a:p>
            <a:pPr marL="2286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20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BCB43-900A-4CDA-AAA6-10A0ED6379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Modelling Difficulties: Reaction Complexity - 2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AA89A1-B416-45D7-AD03-9ABA8F1D27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General Reaction Complexities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2E1FE-BFBF-4F58-ABE4-8D879A1955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44940" y="1892179"/>
            <a:ext cx="6470279" cy="3372940"/>
          </a:xfrm>
        </p:spPr>
        <p:txBody>
          <a:bodyPr/>
          <a:lstStyle/>
          <a:p>
            <a:r>
              <a:rPr lang="en-US" dirty="0"/>
              <a:t>Unknown side-coupling, side reactions</a:t>
            </a:r>
          </a:p>
          <a:p>
            <a:r>
              <a:rPr lang="en-US" dirty="0"/>
              <a:t>Gas phase products</a:t>
            </a:r>
          </a:p>
          <a:p>
            <a:r>
              <a:rPr lang="en-US" dirty="0"/>
              <a:t>Intermolecular forces</a:t>
            </a:r>
          </a:p>
          <a:p>
            <a:r>
              <a:rPr lang="en-US" dirty="0"/>
              <a:t>Heat of Dosing- reagents combined at various temperatures </a:t>
            </a:r>
          </a:p>
          <a:p>
            <a:r>
              <a:rPr lang="en-US" dirty="0"/>
              <a:t>Acid-base</a:t>
            </a:r>
          </a:p>
          <a:p>
            <a:pPr lvl="1"/>
            <a:r>
              <a:rPr lang="en-US" dirty="0"/>
              <a:t>Use highest heat of </a:t>
            </a:r>
            <a:r>
              <a:rPr lang="en-US" dirty="0">
                <a:solidFill>
                  <a:schemeClr val="bg1"/>
                </a:solidFill>
              </a:rPr>
              <a:t>reaction, not always a reasonable assumption</a:t>
            </a:r>
          </a:p>
          <a:p>
            <a:r>
              <a:rPr lang="en-US" dirty="0"/>
              <a:t>Heat of dissolution</a:t>
            </a:r>
          </a:p>
          <a:p>
            <a:r>
              <a:rPr lang="en-US" dirty="0"/>
              <a:t>Intellectual property among collaborators 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B8E23-C68A-4132-9536-FD53B67C9BE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C20AD-04A3-460D-8445-3DEB011A3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46C84F-AE88-441B-A660-1ACC65D57910}"/>
              </a:ext>
            </a:extLst>
          </p:cNvPr>
          <p:cNvSpPr txBox="1"/>
          <p:nvPr/>
        </p:nvSpPr>
        <p:spPr>
          <a:xfrm>
            <a:off x="1117213" y="4819650"/>
            <a:ext cx="6178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2"/>
                </a:solidFill>
                <a:latin typeface="Acumin Pro SemiCondensed" panose="020B0604020202020204" charset="0"/>
              </a:rPr>
              <a:t>± 20% from </a:t>
            </a:r>
            <a:r>
              <a:rPr lang="en-US" sz="2200" b="1" dirty="0">
                <a:solidFill>
                  <a:schemeClr val="accent6"/>
                </a:solidFill>
                <a:latin typeface="Acumin Pro SemiCondensed" panose="020B0604020202020204" charset="0"/>
              </a:rPr>
              <a:t>experimental values considered </a:t>
            </a:r>
            <a:r>
              <a:rPr lang="en-US" sz="2200" b="1" dirty="0">
                <a:solidFill>
                  <a:schemeClr val="accent2"/>
                </a:solidFill>
                <a:latin typeface="Acumin Pro SemiCondensed" panose="020B0604020202020204" charset="0"/>
              </a:rPr>
              <a:t>modelled successfully </a:t>
            </a:r>
          </a:p>
        </p:txBody>
      </p:sp>
    </p:spTree>
    <p:extLst>
      <p:ext uri="{BB962C8B-B14F-4D97-AF65-F5344CB8AC3E}">
        <p14:creationId xmlns:p14="http://schemas.microsoft.com/office/powerpoint/2010/main" val="25575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2E76-AD55-45C2-89BE-776383F44A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 of Complex Reaction Heats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8FB83-EC8B-4610-B562-7EEBD5B598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Heat of Reaction of Debenzylation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389BF-C354-4593-978E-26A08F7C8F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C8DACD-4E35-4E4C-AC75-C3DE50F04E7E}" type="datetime1">
              <a:rPr lang="en-US" smtClean="0"/>
              <a:pPr/>
              <a:t>12/9/2021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D959-C05F-430C-8A09-BF2758A1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B30C92E-BE0B-4D09-96B6-341526F6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972997"/>
              </p:ext>
            </p:extLst>
          </p:nvPr>
        </p:nvGraphicFramePr>
        <p:xfrm>
          <a:off x="0" y="1913020"/>
          <a:ext cx="9144000" cy="418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4542">
                  <a:extLst>
                    <a:ext uri="{9D8B030D-6E8A-4147-A177-3AD203B41FA5}">
                      <a16:colId xmlns:a16="http://schemas.microsoft.com/office/drawing/2014/main" val="989457165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794868351"/>
                    </a:ext>
                  </a:extLst>
                </a:gridCol>
                <a:gridCol w="1197142">
                  <a:extLst>
                    <a:ext uri="{9D8B030D-6E8A-4147-A177-3AD203B41FA5}">
                      <a16:colId xmlns:a16="http://schemas.microsoft.com/office/drawing/2014/main" val="3953104811"/>
                    </a:ext>
                  </a:extLst>
                </a:gridCol>
                <a:gridCol w="1179095">
                  <a:extLst>
                    <a:ext uri="{9D8B030D-6E8A-4147-A177-3AD203B41FA5}">
                      <a16:colId xmlns:a16="http://schemas.microsoft.com/office/drawing/2014/main" val="108158966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229369986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2768458124"/>
                    </a:ext>
                  </a:extLst>
                </a:gridCol>
              </a:tblGrid>
              <a:tr h="11424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Measured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CHETAH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TCIT</a:t>
                      </a:r>
                    </a:p>
                    <a:p>
                      <a:pPr algn="ctr"/>
                      <a:r>
                        <a:rPr lang="el-GR" dirty="0"/>
                        <a:t>Δ</a:t>
                      </a:r>
                      <a:r>
                        <a:rPr lang="en-US" dirty="0" err="1"/>
                        <a:t>H</a:t>
                      </a:r>
                      <a:r>
                        <a:rPr lang="en-US" baseline="-25000" dirty="0" err="1"/>
                        <a:t>rxn</a:t>
                      </a:r>
                      <a:r>
                        <a:rPr lang="en-US" baseline="-25000" dirty="0"/>
                        <a:t> 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(-kJ/mol)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CHETAH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Diff TCIT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37271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116.1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119.00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102.90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11.37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12266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91.00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88.93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20.18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21.99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762060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244.87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266.86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43.84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38.79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95185"/>
                  </a:ext>
                </a:extLst>
              </a:tr>
              <a:tr h="75963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210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197.63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188.78</a:t>
                      </a: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5.89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10.10</a:t>
                      </a:r>
                    </a:p>
                  </a:txBody>
                  <a:tcPr marL="3175" marR="3175" marT="3175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608388"/>
                  </a:ext>
                </a:extLst>
              </a:tr>
            </a:tbl>
          </a:graphicData>
        </a:graphic>
      </p:graphicFrame>
      <p:pic>
        <p:nvPicPr>
          <p:cNvPr id="6145" name="Picture 1">
            <a:extLst>
              <a:ext uri="{FF2B5EF4-FFF2-40B4-BE49-F238E27FC236}">
                <a16:creationId xmlns:a16="http://schemas.microsoft.com/office/drawing/2014/main" id="{094B3C9C-94D5-457E-AEC5-374ED2B2C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88" y="3113162"/>
            <a:ext cx="2587625" cy="66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35B3BD62-12A0-43C4-88B8-7448781EA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3948040"/>
            <a:ext cx="3113889" cy="52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34E855E-AC4A-4C91-85F8-848EB52F6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4602967"/>
            <a:ext cx="2937068" cy="67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34377AF-D829-4115-8801-EA0B8368D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8" y="5508615"/>
            <a:ext cx="3146741" cy="56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02341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1">
  <a:themeElements>
    <a:clrScheme name="PurdueColors">
      <a:dk1>
        <a:srgbClr val="000000"/>
      </a:dk1>
      <a:lt1>
        <a:srgbClr val="000000"/>
      </a:lt1>
      <a:dk2>
        <a:srgbClr val="C4BFC0"/>
      </a:dk2>
      <a:lt2>
        <a:srgbClr val="C9B991"/>
      </a:lt2>
      <a:accent1>
        <a:srgbClr val="8E6F3E"/>
      </a:accent1>
      <a:accent2>
        <a:srgbClr val="555960"/>
      </a:accent2>
      <a:accent3>
        <a:srgbClr val="C9B991"/>
      </a:accent3>
      <a:accent4>
        <a:srgbClr val="FFFFFF"/>
      </a:accent4>
      <a:accent5>
        <a:srgbClr val="000000"/>
      </a:accent5>
      <a:accent6>
        <a:srgbClr val="555960"/>
      </a:accent6>
      <a:hlink>
        <a:srgbClr val="000000"/>
      </a:hlink>
      <a:folHlink>
        <a:srgbClr val="555960"/>
      </a:folHlink>
    </a:clrScheme>
    <a:fontScheme name="PurdueBrand">
      <a:majorFont>
        <a:latin typeface="Acumin Pro ExtraCondensed Smbd"/>
        <a:ea typeface=""/>
        <a:cs typeface=""/>
      </a:majorFont>
      <a:minorFont>
        <a:latin typeface="Acumin Pro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-CoBrand_Template_Gold_Theme_Std_Screen_2.pptx" id="{33130098-72E9-B14B-8D33-14895F32E203}" vid="{24A02D5D-460C-B047-B557-67731F776B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9E8A5C0BFE549A2339EE2B04C0ECA" ma:contentTypeVersion="7" ma:contentTypeDescription="Create a new document." ma:contentTypeScope="" ma:versionID="d83f9ba2db0944d84d92fb513d6f6e80">
  <xsd:schema xmlns:xsd="http://www.w3.org/2001/XMLSchema" xmlns:xs="http://www.w3.org/2001/XMLSchema" xmlns:p="http://schemas.microsoft.com/office/2006/metadata/properties" xmlns:ns3="b7d9df7b-7eb5-4080-9b18-a6760ddd5c85" xmlns:ns4="0427346a-523a-4b43-aaba-18b1cd19617e" targetNamespace="http://schemas.microsoft.com/office/2006/metadata/properties" ma:root="true" ma:fieldsID="e967083dc113272e798f64c745af31fd" ns3:_="" ns4:_="">
    <xsd:import namespace="b7d9df7b-7eb5-4080-9b18-a6760ddd5c85"/>
    <xsd:import namespace="0427346a-523a-4b43-aaba-18b1cd1961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d9df7b-7eb5-4080-9b18-a6760ddd5c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27346a-523a-4b43-aaba-18b1cd1961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376A94-EEA7-435B-897C-D2A67E4D47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6CB78A-BEEB-4280-BB3C-6DF8C9C101AB}">
  <ds:schemaRefs>
    <ds:schemaRef ds:uri="0427346a-523a-4b43-aaba-18b1cd19617e"/>
    <ds:schemaRef ds:uri="b7d9df7b-7eb5-4080-9b18-a6760ddd5c8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79F3B47-966F-4F36-BAF7-1CD568F625D9}">
  <ds:schemaRefs>
    <ds:schemaRef ds:uri="http://schemas.openxmlformats.org/package/2006/metadata/core-properties"/>
    <ds:schemaRef ds:uri="http://schemas.microsoft.com/office/2006/metadata/properties"/>
    <ds:schemaRef ds:uri="b7d9df7b-7eb5-4080-9b18-a6760ddd5c85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0427346a-523a-4b43-aaba-18b1cd19617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PU-CoBrand_Template_Gold_Theme_Std_Screen_2 (1)</Template>
  <TotalTime>694</TotalTime>
  <Words>1174</Words>
  <Application>Microsoft Office PowerPoint</Application>
  <PresentationFormat>On-screen Show (4:3)</PresentationFormat>
  <Paragraphs>348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Acumin Pro ExtraCondensed</vt:lpstr>
      <vt:lpstr>Acumin Pro Semibold</vt:lpstr>
      <vt:lpstr>Times New Roman</vt:lpstr>
      <vt:lpstr>Wingdings</vt:lpstr>
      <vt:lpstr>Arial</vt:lpstr>
      <vt:lpstr>United Sans Reg Medium</vt:lpstr>
      <vt:lpstr>United Sans Cd Md</vt:lpstr>
      <vt:lpstr>Acumin Pro ExtraCondensed Smbd</vt:lpstr>
      <vt:lpstr>Acumin Pro Medium</vt:lpstr>
      <vt:lpstr>Calibri</vt:lpstr>
      <vt:lpstr>Acumin Pro</vt:lpstr>
      <vt:lpstr>Acumin Pro SemiCondensed</vt:lpstr>
      <vt:lpstr>Purdue1</vt:lpstr>
      <vt:lpstr>Experimental Vs. Predicted Heats of Reaction for Some Common Reaction types in Pharma Industry</vt:lpstr>
      <vt:lpstr>Agenda</vt:lpstr>
      <vt:lpstr>Partnership with Industry</vt:lpstr>
      <vt:lpstr>Purpose</vt:lpstr>
      <vt:lpstr>Relevant Theory</vt:lpstr>
      <vt:lpstr>Relevant Theory </vt:lpstr>
      <vt:lpstr>Modelling Difficulties: Reaction Complexity </vt:lpstr>
      <vt:lpstr>Modelling Difficulties: Reaction Complexity - 2 </vt:lpstr>
      <vt:lpstr>Comparison of Complex Reaction Heats  </vt:lpstr>
      <vt:lpstr>Comparison of Complex Reaction Heats - 2  </vt:lpstr>
      <vt:lpstr>Comparison of Complex Reaction Heats - 3  </vt:lpstr>
      <vt:lpstr>Comparison of Complex Reaction Heats - 4  </vt:lpstr>
      <vt:lpstr>Comparison of Complex Reaction Heats - 5  </vt:lpstr>
      <vt:lpstr>Comparison of Complex Reaction Heats - 6  </vt:lpstr>
      <vt:lpstr>CHETAH </vt:lpstr>
      <vt:lpstr>TCIT</vt:lpstr>
      <vt:lpstr>Conclusions</vt:lpstr>
      <vt:lpstr>Future Work</vt:lpstr>
      <vt:lpstr>Thank you    Questions?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Leigh Young</dc:creator>
  <cp:lastModifiedBy>Mentzer, Ray A</cp:lastModifiedBy>
  <cp:revision>109</cp:revision>
  <dcterms:created xsi:type="dcterms:W3CDTF">2021-10-24T16:19:49Z</dcterms:created>
  <dcterms:modified xsi:type="dcterms:W3CDTF">2021-12-09T21:53:53Z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0x0101005729E8A5C0BFE549A2339EE2B04C0ECA</vt:lpwstr>
  </property>
</Properties>
</file>