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5"/>
  </p:notesMasterIdLst>
  <p:sldIdLst>
    <p:sldId id="257" r:id="rId5"/>
    <p:sldId id="264" r:id="rId6"/>
    <p:sldId id="279" r:id="rId7"/>
    <p:sldId id="280" r:id="rId8"/>
    <p:sldId id="281" r:id="rId9"/>
    <p:sldId id="282" r:id="rId10"/>
    <p:sldId id="283" r:id="rId11"/>
    <p:sldId id="292" r:id="rId12"/>
    <p:sldId id="297" r:id="rId13"/>
    <p:sldId id="285" r:id="rId14"/>
    <p:sldId id="293" r:id="rId15"/>
    <p:sldId id="294" r:id="rId16"/>
    <p:sldId id="295" r:id="rId17"/>
    <p:sldId id="296" r:id="rId18"/>
    <p:sldId id="291" r:id="rId19"/>
    <p:sldId id="300" r:id="rId20"/>
    <p:sldId id="299" r:id="rId21"/>
    <p:sldId id="298" r:id="rId22"/>
    <p:sldId id="278" r:id="rId23"/>
    <p:sldId id="277" r:id="rId24"/>
  </p:sldIdLst>
  <p:sldSz cx="9144000" cy="6858000" type="screen4x3"/>
  <p:notesSz cx="6858000" cy="9144000"/>
  <p:embeddedFontLst>
    <p:embeddedFont>
      <p:font typeface="Acumin Pro" panose="020B0604020202020204" charset="0"/>
      <p:regular r:id="rId26"/>
      <p:bold r:id="rId27"/>
      <p:italic r:id="rId28"/>
      <p:boldItalic r:id="rId29"/>
    </p:embeddedFont>
    <p:embeddedFont>
      <p:font typeface="Acumin Pro ExtraCondensed" panose="020B0604020202020204" charset="0"/>
      <p:regular r:id="rId30"/>
      <p:bold r:id="rId31"/>
      <p:italic r:id="rId32"/>
      <p:boldItalic r:id="rId33"/>
    </p:embeddedFont>
    <p:embeddedFont>
      <p:font typeface="Acumin Pro ExtraCondensed Smbd" panose="020B0604020202020204" charset="0"/>
      <p:regular r:id="rId34"/>
      <p:bold r:id="rId35"/>
      <p:italic r:id="rId36"/>
      <p:boldItalic r:id="rId37"/>
    </p:embeddedFont>
    <p:embeddedFont>
      <p:font typeface="Acumin Pro Medium" panose="020B0604020202020204" charset="0"/>
      <p:regular r:id="rId38"/>
      <p:italic r:id="rId39"/>
    </p:embeddedFont>
    <p:embeddedFont>
      <p:font typeface="Acumin Pro Semibold" panose="020B0604020202020204" charset="0"/>
      <p:regular r:id="rId40"/>
      <p:bold r:id="rId41"/>
      <p:italic r:id="rId42"/>
      <p:boldItalic r:id="rId43"/>
    </p:embeddedFont>
    <p:embeddedFont>
      <p:font typeface="Acumin Pro SemiCondensed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United Sans Cd Md" charset="0"/>
      <p:regular r:id="rId52"/>
    </p:embeddedFont>
    <p:embeddedFont>
      <p:font typeface="United Sans Reg Medium" panose="020B0604020202020204" charset="0"/>
      <p:regular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ACA0BB-82AD-A6E8-820D-056D24F6217D}" name="Katherine Leigh Young" initials="KY" userId="S::young514@purdue.edu::8bf8f145-dc4f-4c28-bdcf-346fd66b6d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93525809273822E-2"/>
          <c:y val="0.13729585885097695"/>
          <c:w val="0.64214402887139099"/>
          <c:h val="0.662960921551472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Debenzylation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Sheet1!$B$2:$B$5</c:f>
              <c:numCache>
                <c:formatCode>General</c:formatCode>
                <c:ptCount val="4"/>
                <c:pt idx="0">
                  <c:v>116.1</c:v>
                </c:pt>
                <c:pt idx="1">
                  <c:v>114</c:v>
                </c:pt>
                <c:pt idx="2">
                  <c:v>436</c:v>
                </c:pt>
                <c:pt idx="3">
                  <c:v>210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119</c:v>
                </c:pt>
                <c:pt idx="1">
                  <c:v>91</c:v>
                </c:pt>
                <c:pt idx="2">
                  <c:v>244.87</c:v>
                </c:pt>
                <c:pt idx="3">
                  <c:v>197.63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C9-44EB-80F5-EF05E724276E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Bromination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Sheet1!$B$6:$B$9</c:f>
              <c:numCache>
                <c:formatCode>General</c:formatCode>
                <c:ptCount val="4"/>
                <c:pt idx="0">
                  <c:v>79</c:v>
                </c:pt>
                <c:pt idx="1">
                  <c:v>106</c:v>
                </c:pt>
                <c:pt idx="2">
                  <c:v>79</c:v>
                </c:pt>
                <c:pt idx="3">
                  <c:v>136</c:v>
                </c:pt>
              </c:numCache>
            </c:numRef>
          </c:xVal>
          <c:yVal>
            <c:numRef>
              <c:f>Sheet1!$C$6:$C$9</c:f>
              <c:numCache>
                <c:formatCode>General</c:formatCode>
                <c:ptCount val="4"/>
                <c:pt idx="0">
                  <c:v>93.06</c:v>
                </c:pt>
                <c:pt idx="1">
                  <c:v>80.77</c:v>
                </c:pt>
                <c:pt idx="2">
                  <c:v>88.46</c:v>
                </c:pt>
                <c:pt idx="3">
                  <c:v>205.1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C9-44EB-80F5-EF05E724276E}"/>
            </c:ext>
          </c:extLst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Suzuki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(Sheet1!$B$14,Sheet1!$B$15,Sheet1!$B$17)</c:f>
              <c:numCache>
                <c:formatCode>General</c:formatCode>
                <c:ptCount val="3"/>
                <c:pt idx="0">
                  <c:v>252.4</c:v>
                </c:pt>
                <c:pt idx="1">
                  <c:v>193</c:v>
                </c:pt>
                <c:pt idx="2">
                  <c:v>356</c:v>
                </c:pt>
              </c:numCache>
            </c:numRef>
          </c:xVal>
          <c:yVal>
            <c:numRef>
              <c:f>(Sheet1!$C$14,Sheet1!$C$15,Sheet1!$C$17)</c:f>
              <c:numCache>
                <c:formatCode>General</c:formatCode>
                <c:ptCount val="3"/>
                <c:pt idx="0">
                  <c:v>205.9</c:v>
                </c:pt>
                <c:pt idx="1">
                  <c:v>174.11</c:v>
                </c:pt>
                <c:pt idx="2">
                  <c:v>266.8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C9-44EB-80F5-EF05E724276E}"/>
            </c:ext>
          </c:extLst>
        </c:ser>
        <c:ser>
          <c:idx val="4"/>
          <c:order val="4"/>
          <c:tx>
            <c:strRef>
              <c:f>Sheet1!$A$18</c:f>
              <c:strCache>
                <c:ptCount val="1"/>
                <c:pt idx="0">
                  <c:v>T3P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Sheet1!$B$18:$B$21</c:f>
              <c:numCache>
                <c:formatCode>General</c:formatCode>
                <c:ptCount val="4"/>
                <c:pt idx="0">
                  <c:v>178</c:v>
                </c:pt>
                <c:pt idx="1">
                  <c:v>189</c:v>
                </c:pt>
                <c:pt idx="2">
                  <c:v>149.6</c:v>
                </c:pt>
                <c:pt idx="3">
                  <c:v>197.8</c:v>
                </c:pt>
              </c:numCache>
            </c:numRef>
          </c:xVal>
          <c:yVal>
            <c:numRef>
              <c:f>Sheet1!$C$18:$C$21</c:f>
              <c:numCache>
                <c:formatCode>General</c:formatCode>
                <c:ptCount val="4"/>
                <c:pt idx="0">
                  <c:v>150.38</c:v>
                </c:pt>
                <c:pt idx="1">
                  <c:v>188</c:v>
                </c:pt>
                <c:pt idx="2">
                  <c:v>152.38</c:v>
                </c:pt>
                <c:pt idx="3">
                  <c:v>185.92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C9-44EB-80F5-EF05E724276E}"/>
            </c:ext>
          </c:extLst>
        </c:ser>
        <c:ser>
          <c:idx val="5"/>
          <c:order val="5"/>
          <c:tx>
            <c:strRef>
              <c:f>Sheet1!$A$22</c:f>
              <c:strCache>
                <c:ptCount val="1"/>
                <c:pt idx="0">
                  <c:v>Halogenation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122.9</c:v>
                </c:pt>
                <c:pt idx="1">
                  <c:v>162</c:v>
                </c:pt>
                <c:pt idx="2">
                  <c:v>196</c:v>
                </c:pt>
                <c:pt idx="3">
                  <c:v>126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166.41</c:v>
                </c:pt>
                <c:pt idx="1">
                  <c:v>145.44</c:v>
                </c:pt>
                <c:pt idx="2">
                  <c:v>202.98</c:v>
                </c:pt>
                <c:pt idx="3">
                  <c:v>84.25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C9-44EB-80F5-EF05E7242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77832"/>
        <c:axId val="81157914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DeBoc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Sheet1!$B$10:$B$13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138</c:v>
                      </c:pt>
                      <c:pt idx="1">
                        <c:v>52.1</c:v>
                      </c:pt>
                      <c:pt idx="2">
                        <c:v>72.8</c:v>
                      </c:pt>
                      <c:pt idx="3">
                        <c:v>30.8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Sheet1!$C$10:$C$13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-234.13</c:v>
                      </c:pt>
                      <c:pt idx="1">
                        <c:v>-50.85</c:v>
                      </c:pt>
                      <c:pt idx="2">
                        <c:v>-39.65</c:v>
                      </c:pt>
                      <c:pt idx="3">
                        <c:v>-54.55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7BC9-44EB-80F5-EF05E724276E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6"/>
          <c:order val="6"/>
          <c:tx>
            <c:v>line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Sheet1!$F$24:$F$25</c:f>
              <c:numCache>
                <c:formatCode>General</c:formatCode>
                <c:ptCount val="2"/>
                <c:pt idx="0">
                  <c:v>0</c:v>
                </c:pt>
                <c:pt idx="1">
                  <c:v>450</c:v>
                </c:pt>
              </c:numCache>
            </c:numRef>
          </c:xVal>
          <c:yVal>
            <c:numRef>
              <c:f>Sheet1!$G$24:$G$25</c:f>
              <c:numCache>
                <c:formatCode>General</c:formatCode>
                <c:ptCount val="2"/>
                <c:pt idx="0">
                  <c:v>0</c:v>
                </c:pt>
                <c:pt idx="1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BC9-44EB-80F5-EF05E7242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77832"/>
        <c:axId val="811579144"/>
      </c:scatterChart>
      <c:valAx>
        <c:axId val="811577832"/>
        <c:scaling>
          <c:orientation val="minMax"/>
          <c:max val="4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Experimental</a:t>
                </a:r>
                <a:r>
                  <a:rPr lang="en-US" baseline="0"/>
                  <a:t> (kJ/mol)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579144"/>
        <c:crosses val="autoZero"/>
        <c:crossBetween val="midCat"/>
      </c:valAx>
      <c:valAx>
        <c:axId val="811579144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Calculated (kJ/mol)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577832"/>
        <c:crosses val="autoZero"/>
        <c:crossBetween val="midCat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0985750218722656"/>
          <c:y val="0.562831291921843"/>
          <c:w val="0.13062095363079615"/>
          <c:h val="0.237273986585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143263342082238E-2"/>
          <c:y val="0.13174088655584718"/>
          <c:w val="0.69322572178477693"/>
          <c:h val="0.704526684164479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Debenzylation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Sheet1!$B$2:$B$5</c:f>
              <c:numCache>
                <c:formatCode>General</c:formatCode>
                <c:ptCount val="4"/>
                <c:pt idx="0">
                  <c:v>116.1</c:v>
                </c:pt>
                <c:pt idx="1">
                  <c:v>114</c:v>
                </c:pt>
                <c:pt idx="2">
                  <c:v>436</c:v>
                </c:pt>
                <c:pt idx="3">
                  <c:v>210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102.9</c:v>
                </c:pt>
                <c:pt idx="1">
                  <c:v>88.93</c:v>
                </c:pt>
                <c:pt idx="2">
                  <c:v>266.86</c:v>
                </c:pt>
                <c:pt idx="3">
                  <c:v>188.78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29-4DA3-8FA7-E35725C6317D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Bromination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Sheet1!$B$6:$B$9</c:f>
              <c:numCache>
                <c:formatCode>General</c:formatCode>
                <c:ptCount val="4"/>
                <c:pt idx="0">
                  <c:v>79</c:v>
                </c:pt>
                <c:pt idx="1">
                  <c:v>106</c:v>
                </c:pt>
                <c:pt idx="2">
                  <c:v>79</c:v>
                </c:pt>
                <c:pt idx="3">
                  <c:v>136</c:v>
                </c:pt>
              </c:numCache>
            </c:numRef>
          </c:xVal>
          <c:yVal>
            <c:numRef>
              <c:f>Sheet1!$D$6:$D$9</c:f>
              <c:numCache>
                <c:formatCode>General</c:formatCode>
                <c:ptCount val="4"/>
                <c:pt idx="0">
                  <c:v>73.23</c:v>
                </c:pt>
                <c:pt idx="1">
                  <c:v>127.9</c:v>
                </c:pt>
                <c:pt idx="2">
                  <c:v>73.63</c:v>
                </c:pt>
                <c:pt idx="3">
                  <c:v>122.47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29-4DA3-8FA7-E35725C6317D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DeBoc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Sheet1!$B$10:$B$12</c:f>
              <c:numCache>
                <c:formatCode>General</c:formatCode>
                <c:ptCount val="3"/>
                <c:pt idx="0">
                  <c:v>138</c:v>
                </c:pt>
                <c:pt idx="1">
                  <c:v>52.1</c:v>
                </c:pt>
                <c:pt idx="2">
                  <c:v>72.8</c:v>
                </c:pt>
              </c:numCache>
            </c:numRef>
          </c:xVal>
          <c:yVal>
            <c:numRef>
              <c:f>Sheet1!$D$10:$D$12</c:f>
              <c:numCache>
                <c:formatCode>General</c:formatCode>
                <c:ptCount val="3"/>
                <c:pt idx="0">
                  <c:v>140.5</c:v>
                </c:pt>
                <c:pt idx="1">
                  <c:v>55.48</c:v>
                </c:pt>
                <c:pt idx="2">
                  <c:v>53.6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29-4DA3-8FA7-E35725C6317D}"/>
            </c:ext>
          </c:extLst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Suzuki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Sheet1!$B$14:$B$17</c:f>
              <c:numCache>
                <c:formatCode>General</c:formatCode>
                <c:ptCount val="4"/>
                <c:pt idx="0">
                  <c:v>252.4</c:v>
                </c:pt>
                <c:pt idx="1">
                  <c:v>193</c:v>
                </c:pt>
                <c:pt idx="2">
                  <c:v>120.1</c:v>
                </c:pt>
                <c:pt idx="3">
                  <c:v>356</c:v>
                </c:pt>
              </c:numCache>
            </c:numRef>
          </c:xVal>
          <c:yVal>
            <c:numRef>
              <c:f>Sheet1!$D$14:$D$17</c:f>
              <c:numCache>
                <c:formatCode>General</c:formatCode>
                <c:ptCount val="4"/>
                <c:pt idx="0">
                  <c:v>234.48</c:v>
                </c:pt>
                <c:pt idx="1">
                  <c:v>356.12</c:v>
                </c:pt>
                <c:pt idx="2">
                  <c:v>301.42</c:v>
                </c:pt>
                <c:pt idx="3">
                  <c:v>309.25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29-4DA3-8FA7-E35725C6317D}"/>
            </c:ext>
          </c:extLst>
        </c:ser>
        <c:ser>
          <c:idx val="4"/>
          <c:order val="4"/>
          <c:tx>
            <c:strRef>
              <c:f>Sheet1!$A$18</c:f>
              <c:strCache>
                <c:ptCount val="1"/>
                <c:pt idx="0">
                  <c:v>T3P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Sheet1!$B$18:$B$21</c:f>
              <c:numCache>
                <c:formatCode>General</c:formatCode>
                <c:ptCount val="4"/>
                <c:pt idx="0">
                  <c:v>178</c:v>
                </c:pt>
                <c:pt idx="1">
                  <c:v>189</c:v>
                </c:pt>
                <c:pt idx="2">
                  <c:v>149.6</c:v>
                </c:pt>
                <c:pt idx="3">
                  <c:v>197.8</c:v>
                </c:pt>
              </c:numCache>
            </c:numRef>
          </c:xVal>
          <c:yVal>
            <c:numRef>
              <c:f>Sheet1!$D$18:$D$21</c:f>
              <c:numCache>
                <c:formatCode>General</c:formatCode>
                <c:ptCount val="4"/>
                <c:pt idx="0">
                  <c:v>209.49</c:v>
                </c:pt>
                <c:pt idx="1">
                  <c:v>185.66</c:v>
                </c:pt>
                <c:pt idx="2">
                  <c:v>177</c:v>
                </c:pt>
                <c:pt idx="3">
                  <c:v>184.51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C29-4DA3-8FA7-E35725C6317D}"/>
            </c:ext>
          </c:extLst>
        </c:ser>
        <c:ser>
          <c:idx val="5"/>
          <c:order val="5"/>
          <c:tx>
            <c:strRef>
              <c:f>Sheet1!$A$22</c:f>
              <c:strCache>
                <c:ptCount val="1"/>
                <c:pt idx="0">
                  <c:v>Halogenation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Sheet1!$B$23:$B$25</c:f>
              <c:numCache>
                <c:formatCode>General</c:formatCode>
                <c:ptCount val="3"/>
                <c:pt idx="0">
                  <c:v>162</c:v>
                </c:pt>
                <c:pt idx="1">
                  <c:v>196</c:v>
                </c:pt>
                <c:pt idx="2">
                  <c:v>126</c:v>
                </c:pt>
              </c:numCache>
            </c:numRef>
          </c:xVal>
          <c:yVal>
            <c:numRef>
              <c:f>Sheet1!$D$23:$D$25</c:f>
              <c:numCache>
                <c:formatCode>General</c:formatCode>
                <c:ptCount val="3"/>
                <c:pt idx="0">
                  <c:v>164.84</c:v>
                </c:pt>
                <c:pt idx="1">
                  <c:v>160.79</c:v>
                </c:pt>
                <c:pt idx="2">
                  <c:v>131.06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C29-4DA3-8FA7-E35725C6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326016"/>
        <c:axId val="318326672"/>
      </c:scatterChart>
      <c:scatterChart>
        <c:scatterStyle val="smoothMarker"/>
        <c:varyColors val="0"/>
        <c:ser>
          <c:idx val="6"/>
          <c:order val="6"/>
          <c:tx>
            <c:v>line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Sheet1!$F$24:$F$25</c:f>
              <c:numCache>
                <c:formatCode>General</c:formatCode>
                <c:ptCount val="2"/>
                <c:pt idx="0">
                  <c:v>0</c:v>
                </c:pt>
                <c:pt idx="1">
                  <c:v>450</c:v>
                </c:pt>
              </c:numCache>
            </c:numRef>
          </c:xVal>
          <c:yVal>
            <c:numRef>
              <c:f>Sheet1!$G$24:$G$26</c:f>
              <c:numCache>
                <c:formatCode>General</c:formatCode>
                <c:ptCount val="3"/>
                <c:pt idx="0">
                  <c:v>0</c:v>
                </c:pt>
                <c:pt idx="1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C29-4DA3-8FA7-E35725C6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326016"/>
        <c:axId val="318326672"/>
      </c:scatterChart>
      <c:valAx>
        <c:axId val="318326016"/>
        <c:scaling>
          <c:orientation val="minMax"/>
          <c:max val="4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Experimental</a:t>
                </a:r>
                <a:r>
                  <a:rPr lang="en-US" baseline="0"/>
                  <a:t> (kJ/mol)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26672"/>
        <c:crosses val="autoZero"/>
        <c:crossBetween val="midCat"/>
      </c:valAx>
      <c:valAx>
        <c:axId val="318326672"/>
        <c:scaling>
          <c:orientation val="minMax"/>
          <c:max val="4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Calculated</a:t>
                </a:r>
                <a:r>
                  <a:rPr lang="en-US" baseline="0"/>
                  <a:t> (kJ/mol)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26016"/>
        <c:crosses val="autoZero"/>
        <c:crossBetween val="midCat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549033245844269"/>
          <c:y val="0.55538043161271511"/>
          <c:w val="0.12833360417189876"/>
          <c:h val="0.28239107611548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0.05086</cdr:x>
      <cdr:y>0.88761</cdr:y>
    </cdr:from>
    <cdr:to>
      <cdr:x>0.732</cdr:x>
      <cdr:y>0.95161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C16C1-9540-4BEE-8696-EFE9194351A8}"/>
            </a:ext>
          </a:extLst>
        </cdr:cNvPr>
        <cdr:cNvSpPr txBox="1"/>
      </cdr:nvSpPr>
      <cdr:spPr>
        <a:xfrm xmlns:a="http://schemas.openxmlformats.org/drawingml/2006/main">
          <a:off x="465038" y="6087233"/>
          <a:ext cx="6228370" cy="4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cumin Pro" panose="020B0604020202020204" charset="0"/>
            </a:rPr>
            <a:t>* </a:t>
          </a:r>
          <a:r>
            <a:rPr lang="en-US" sz="1600" dirty="0" err="1">
              <a:latin typeface="Acumin Pro" panose="020B0604020202020204" charset="0"/>
            </a:rPr>
            <a:t>DeBoc</a:t>
          </a:r>
          <a:r>
            <a:rPr lang="en-US" sz="1600" dirty="0">
              <a:latin typeface="Acumin Pro" panose="020B0604020202020204" charset="0"/>
            </a:rPr>
            <a:t> reactions removed as well as Suzuki reaction #3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89C5-076F-478C-8463-BA51291E56C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23DC-9330-4A7A-8F5D-8BB61EA3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work with JM?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23DC-9330-4A7A-8F5D-8BB61EA3B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23DC-9330-4A7A-8F5D-8BB61EA3B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7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23DC-9330-4A7A-8F5D-8BB61EA3B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23DC-9330-4A7A-8F5D-8BB61EA3B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https://</a:t>
            </a:r>
            <a:r>
              <a:rPr lang="en-US" err="1">
                <a:solidFill>
                  <a:schemeClr val="accent1"/>
                </a:solidFill>
              </a:rPr>
              <a:t>support.office.com</a:t>
            </a:r>
            <a:r>
              <a:rPr lang="en-US">
                <a:solidFill>
                  <a:schemeClr val="accent1"/>
                </a:solidFill>
              </a:rPr>
              <a:t>/</a:t>
            </a:r>
            <a:r>
              <a:rPr lang="en-US" err="1">
                <a:solidFill>
                  <a:schemeClr val="accent1"/>
                </a:solidFill>
              </a:rPr>
              <a:t>en</a:t>
            </a:r>
            <a:r>
              <a:rPr lang="en-US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Slide </a:t>
            </a:r>
            <a:r>
              <a:rPr lang="en-US" err="1"/>
              <a:t>Acumin</a:t>
            </a:r>
            <a:r>
              <a:rPr lang="en-US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Brief photo caption. Place in top left or right corner. </a:t>
            </a:r>
            <a:r>
              <a:rPr lang="en-US" err="1"/>
              <a:t>Acumin</a:t>
            </a:r>
            <a:r>
              <a:rPr lang="en-US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/>
              <a:t>Fact or highlight. </a:t>
            </a:r>
            <a:r>
              <a:rPr lang="en-US" err="1"/>
              <a:t>Acumin</a:t>
            </a:r>
            <a:r>
              <a:rPr lang="en-US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Conclusion, call to action or contact information.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116" y="1626244"/>
            <a:ext cx="5933959" cy="3707490"/>
          </a:xfrm>
        </p:spPr>
        <p:txBody>
          <a:bodyPr/>
          <a:lstStyle/>
          <a:p>
            <a:r>
              <a:rPr lang="en-US" dirty="0"/>
              <a:t>Experimental Vs. Predicted Heats of Reaction for Some Common Reaction types in Pharma Industry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507301"/>
            <a:ext cx="4678567" cy="677108"/>
          </a:xfrm>
        </p:spPr>
        <p:txBody>
          <a:bodyPr/>
          <a:lstStyle/>
          <a:p>
            <a:r>
              <a:rPr lang="en-US" dirty="0"/>
              <a:t>Katherine Young, Joseph </a:t>
            </a:r>
            <a:r>
              <a:rPr lang="en-US" dirty="0" err="1"/>
              <a:t>Humes</a:t>
            </a:r>
            <a:r>
              <a:rPr lang="en-US" dirty="0"/>
              <a:t>,  Caitlin Justice &amp; Professor Mentzer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Comparison of Complex Reaction Heats - 2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 of Reaction of Bromination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46636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93.06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73.23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80.77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127.90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88.46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73.63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205.10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122.47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50.81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9.95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A5E7EF5-12F7-4106-9EDF-575D56A6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" y="3131187"/>
            <a:ext cx="3216211" cy="5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09697D-26C0-4720-8F33-D156C372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" y="3901902"/>
            <a:ext cx="3154753" cy="5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8A5D8B1-ABC3-42C2-975B-7E650A6A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4" y="4582324"/>
            <a:ext cx="2604837" cy="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20D804-5A3A-4A4D-896F-C61EB145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" y="5427772"/>
            <a:ext cx="3087857" cy="5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1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Comparison of Complex Reaction Heats - 3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7661921" cy="677108"/>
          </a:xfrm>
        </p:spPr>
        <p:txBody>
          <a:bodyPr/>
          <a:lstStyle/>
          <a:p>
            <a:r>
              <a:rPr lang="en-US" dirty="0"/>
              <a:t>Heat of Reaction of Boc Deprotection- amine protection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67293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-234.13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140.50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269.66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52.10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-50.85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55.48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197.59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6.48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-39.65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53.60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154.46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26.37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-54.55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-61.32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277.10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299.08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A2E34674-67E5-4FA0-BC27-5D33E133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" y="3276677"/>
            <a:ext cx="3184279" cy="3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7D31500-F37E-4084-A7EF-E9CA2736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3836371"/>
            <a:ext cx="2828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1A8A075-0E67-42A7-9A0C-0356AAC2D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137862" y="4615752"/>
            <a:ext cx="29622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3A88082-B44D-480A-AAC1-B7A9DAAC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2481"/>
          <a:stretch/>
        </p:blipFill>
        <p:spPr bwMode="auto">
          <a:xfrm>
            <a:off x="171198" y="5395133"/>
            <a:ext cx="2895600" cy="6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2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Comparison of Complex Reaction Heats - 4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6715276" cy="677108"/>
          </a:xfrm>
        </p:spPr>
        <p:txBody>
          <a:bodyPr/>
          <a:lstStyle/>
          <a:p>
            <a:r>
              <a:rPr lang="en-US" dirty="0"/>
              <a:t>Heat of Reaction of Suzuki- carbon bond formation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61240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252.4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205.90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234.48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174.11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356.12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59.23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120.1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738.42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301.42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514.83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150.97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266.80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309.25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13.13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3073" name="Picture 1">
            <a:extLst>
              <a:ext uri="{FF2B5EF4-FFF2-40B4-BE49-F238E27FC236}">
                <a16:creationId xmlns:a16="http://schemas.microsoft.com/office/drawing/2014/main" id="{BD23F590-41AE-4CFA-8B9A-81B3A821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3062432"/>
            <a:ext cx="2169042" cy="7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E57F789-D925-4397-9EE9-5ACD4D45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" y="3818887"/>
            <a:ext cx="1892379" cy="7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A2B1A5E5-EEE3-4B9F-B55C-5F44268C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6" y="4575838"/>
            <a:ext cx="2558784" cy="7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A5DADC8-8471-4D0D-98B1-B8618FF6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" y="5332789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Comparison of Complex Reaction Heats - 5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60" y="1335302"/>
            <a:ext cx="9077041" cy="677108"/>
          </a:xfrm>
        </p:spPr>
        <p:txBody>
          <a:bodyPr/>
          <a:lstStyle/>
          <a:p>
            <a:r>
              <a:rPr lang="en-US" dirty="0"/>
              <a:t>Heat of Reaction of T3P- phosphoric reagent, facilitates bond formation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60216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150.38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209.49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188.00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185.66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152.38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177.00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197.8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185.92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184.51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6.01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4097" name="Picture 1">
            <a:extLst>
              <a:ext uri="{FF2B5EF4-FFF2-40B4-BE49-F238E27FC236}">
                <a16:creationId xmlns:a16="http://schemas.microsoft.com/office/drawing/2014/main" id="{BB02DE88-2ED2-415A-A6C5-2B767341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7" y="3082773"/>
            <a:ext cx="2203936" cy="6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A019BEE-15C4-45BA-A860-FFC4DDE2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8" y="3827500"/>
            <a:ext cx="2154310" cy="7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01439B38-0B54-4D07-89B3-A4904BDC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" y="4562111"/>
            <a:ext cx="3161563" cy="7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D0D7F49-DEFC-42F7-800D-DF6453299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4"/>
          <a:stretch/>
        </p:blipFill>
        <p:spPr bwMode="auto">
          <a:xfrm>
            <a:off x="470724" y="5336800"/>
            <a:ext cx="2297876" cy="7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1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Comparison of Complex Reaction Heats - 6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 of Reaction of Halogenation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25423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122.9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166.41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-49.43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35.41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140.22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145.44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164.84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202.98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160.79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3.56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84.25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131.06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33.13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4.02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5121" name="Picture 1">
            <a:extLst>
              <a:ext uri="{FF2B5EF4-FFF2-40B4-BE49-F238E27FC236}">
                <a16:creationId xmlns:a16="http://schemas.microsoft.com/office/drawing/2014/main" id="{E50AAAB8-F1DA-4057-9284-B86D14D75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8" b="7334"/>
          <a:stretch/>
        </p:blipFill>
        <p:spPr bwMode="auto">
          <a:xfrm>
            <a:off x="0" y="3195553"/>
            <a:ext cx="3221233" cy="4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F5CD559-2CC4-4B59-80AC-444BC613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984"/>
            <a:ext cx="3282950" cy="6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43A4FBE-5428-4BBA-8C89-B59952C8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" y="4730850"/>
            <a:ext cx="3148903" cy="5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2DB0E68-2BE0-41D2-9DCD-86C2EA56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" y="5479773"/>
            <a:ext cx="3076575" cy="4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0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7BFCA4-6E72-47B1-85AE-CC944DC66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04800"/>
            <a:ext cx="2879168" cy="249299"/>
          </a:xfrm>
        </p:spPr>
        <p:txBody>
          <a:bodyPr/>
          <a:lstStyle/>
          <a:p>
            <a:r>
              <a:rPr lang="en-US" dirty="0"/>
              <a:t>CHETAH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395D-5780-4F3A-9D60-CA413B09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3E675-F07A-4632-B7D6-B3D55E58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E5FCA5FD-893D-42FF-8D32-F31B732502B5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4986947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65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F5C53-1E85-4491-A033-B2512F9E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04800"/>
            <a:ext cx="2879168" cy="249299"/>
          </a:xfrm>
        </p:spPr>
        <p:txBody>
          <a:bodyPr/>
          <a:lstStyle/>
          <a:p>
            <a:r>
              <a:rPr lang="en-US" dirty="0"/>
              <a:t>TCIT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3B5D7-F863-4AB0-AB1A-51E21A3B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3849F-4F2C-4F6A-9B4E-18AD789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E97F5453-58F1-4BEE-B303-A8A51FF758A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051888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8135EE-DD91-4007-8B3D-B8F055742451}"/>
              </a:ext>
            </a:extLst>
          </p:cNvPr>
          <p:cNvSpPr txBox="1"/>
          <p:nvPr/>
        </p:nvSpPr>
        <p:spPr>
          <a:xfrm>
            <a:off x="590441" y="6238821"/>
            <a:ext cx="664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600" dirty="0"/>
              <a:t>Removed reaction #1 from halogenation and reaction #4 from </a:t>
            </a:r>
            <a:r>
              <a:rPr lang="en-US" sz="1600" dirty="0" err="1"/>
              <a:t>DeBoc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4A7F-86DE-48FC-861C-61EAD24CB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E67C5-FE7A-4E07-9B37-86766233C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5" y="1481277"/>
            <a:ext cx="7212932" cy="3698318"/>
          </a:xfrm>
        </p:spPr>
        <p:txBody>
          <a:bodyPr/>
          <a:lstStyle/>
          <a:p>
            <a:r>
              <a:rPr lang="en-US" sz="2000" dirty="0"/>
              <a:t>TCIT tended to calculate within 20% with a few key exceptions</a:t>
            </a:r>
          </a:p>
          <a:p>
            <a:pPr lvl="1"/>
            <a:r>
              <a:rPr lang="en-US" sz="1800" dirty="0"/>
              <a:t>High accuracy with no substitutions required</a:t>
            </a:r>
          </a:p>
          <a:p>
            <a:pPr lvl="2"/>
            <a:r>
              <a:rPr lang="en-US" sz="1800" dirty="0"/>
              <a:t> Error present can be accounted for in reaction complexity </a:t>
            </a:r>
          </a:p>
          <a:p>
            <a:pPr lvl="1"/>
            <a:r>
              <a:rPr lang="en-US" sz="1800" dirty="0"/>
              <a:t>Minimal corrections </a:t>
            </a:r>
          </a:p>
          <a:p>
            <a:pPr marL="228600" lvl="1" indent="0">
              <a:buNone/>
            </a:pPr>
            <a:endParaRPr lang="en-US" sz="1800" dirty="0"/>
          </a:p>
          <a:p>
            <a:r>
              <a:rPr lang="en-US" sz="2000" dirty="0"/>
              <a:t>CHETAH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Greater experience with the program allows for more accurate group </a:t>
            </a:r>
            <a:r>
              <a:rPr lang="en-US" sz="1800" dirty="0"/>
              <a:t>substitutions</a:t>
            </a:r>
          </a:p>
          <a:p>
            <a:pPr lvl="1"/>
            <a:r>
              <a:rPr lang="en-US" sz="1800" dirty="0"/>
              <a:t>Depending on reaction complexity, able to achieve reasonable first approximation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52E62-F50C-4D1E-AE13-B041B0F50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541B-840B-4FAE-8A64-EFEB0FC43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FD36-4169-4629-BE1A-96DA4C8DC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493B7-8D47-430A-BDD1-F557FD922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441840"/>
            <a:ext cx="7436236" cy="5295510"/>
          </a:xfrm>
        </p:spPr>
        <p:txBody>
          <a:bodyPr/>
          <a:lstStyle/>
          <a:p>
            <a:r>
              <a:rPr lang="en-US" dirty="0"/>
              <a:t>Finalizing last reaction set: sulfide to sulfone</a:t>
            </a:r>
          </a:p>
          <a:p>
            <a:r>
              <a:rPr lang="en-US" dirty="0"/>
              <a:t>Summarizing work for potential publication</a:t>
            </a:r>
          </a:p>
          <a:p>
            <a:r>
              <a:rPr lang="en-US" dirty="0"/>
              <a:t>TCIT </a:t>
            </a:r>
          </a:p>
          <a:p>
            <a:pPr lvl="1"/>
            <a:r>
              <a:rPr lang="en-US" dirty="0"/>
              <a:t>Continue to expand program with even broader range of chemicals and components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Adding capability for ionic and free-radical groups</a:t>
            </a:r>
          </a:p>
          <a:p>
            <a:r>
              <a:rPr lang="en-US" dirty="0"/>
              <a:t>CHETAH</a:t>
            </a:r>
          </a:p>
          <a:p>
            <a:pPr lvl="1"/>
            <a:r>
              <a:rPr lang="en-US" dirty="0"/>
              <a:t>Continue to experiment with substitutions to find interactions with greatest effect</a:t>
            </a:r>
          </a:p>
          <a:p>
            <a:pPr lvl="1"/>
            <a:r>
              <a:rPr lang="en-US" dirty="0"/>
              <a:t>Potential for new capabilities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05C8F-C4E5-4CA0-8A25-5E0F3AB06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F486D-E9EC-4394-A607-DFA11BE59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5198-F6B8-483A-891F-0FBF61B47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44" y="1557666"/>
            <a:ext cx="5500897" cy="249299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FF27-8777-4D4F-8C97-5FA12DCC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630DB-7828-4E29-9C33-3FFF941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44A8-FB0A-450C-9DA8-C71E72DC7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20122-C0B2-4D19-8CF0-026408EA40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639811"/>
            <a:ext cx="5524500" cy="3411537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Relevant Theory</a:t>
            </a:r>
          </a:p>
          <a:p>
            <a:r>
              <a:rPr lang="en-US" dirty="0"/>
              <a:t>Reaction Set Results </a:t>
            </a:r>
          </a:p>
          <a:p>
            <a:pPr lvl="1"/>
            <a:r>
              <a:rPr lang="en-US" dirty="0"/>
              <a:t>Debenzylation</a:t>
            </a:r>
          </a:p>
          <a:p>
            <a:pPr lvl="1"/>
            <a:r>
              <a:rPr lang="en-US" dirty="0"/>
              <a:t>Bromination</a:t>
            </a:r>
          </a:p>
          <a:p>
            <a:pPr lvl="1"/>
            <a:r>
              <a:rPr lang="en-US" dirty="0"/>
              <a:t>Boc Deprotection</a:t>
            </a:r>
          </a:p>
          <a:p>
            <a:pPr lvl="1"/>
            <a:r>
              <a:rPr lang="en-US" dirty="0"/>
              <a:t>Suzuki</a:t>
            </a:r>
          </a:p>
          <a:p>
            <a:pPr lvl="1"/>
            <a:r>
              <a:rPr lang="en-US" dirty="0"/>
              <a:t>T3P</a:t>
            </a:r>
          </a:p>
          <a:p>
            <a:pPr lvl="1"/>
            <a:r>
              <a:rPr lang="en-US" dirty="0"/>
              <a:t>Halogenation</a:t>
            </a:r>
          </a:p>
          <a:p>
            <a:r>
              <a:rPr lang="en-US" dirty="0"/>
              <a:t>Conclusions and Future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5D270-92A2-4062-86E0-1C8976C4CB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9F50-FFD3-4EF2-A371-28108899A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E115-BB90-4556-9472-02AB36E6A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BE52E-C659-4499-8DCA-384C7BDF6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444" y="1163992"/>
            <a:ext cx="8161059" cy="3411537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>
              <a:latin typeface="Acumin Pro"/>
            </a:endParaRPr>
          </a:p>
          <a:p>
            <a:endParaRPr lang="en-US">
              <a:latin typeface="Acumin Pro"/>
            </a:endParaRPr>
          </a:p>
          <a:p>
            <a:endParaRPr lang="en-US">
              <a:latin typeface="Acumin Pro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BD37D-D431-4970-AF91-8AE75FCC4B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FBDC-C927-48F7-8E17-AEC102238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F3B82-1790-48EF-BD27-A409FCF55F74}"/>
              </a:ext>
            </a:extLst>
          </p:cNvPr>
          <p:cNvSpPr txBox="1"/>
          <p:nvPr/>
        </p:nvSpPr>
        <p:spPr>
          <a:xfrm>
            <a:off x="831104" y="1377153"/>
            <a:ext cx="7676147" cy="23526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Benson, S. W.; Buss, J. H. Additivity Rules for the Estimation of Molecular Properties. Thermodynamic Properties.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Chem. Phys.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https://doi.org/10.1063/1.1744539.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Zhao, Q.;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M. Self-Consistent Component Increment Theory for Predicting Enthalpy of Formation.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Chem. Inf. Model.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https://doi.org/10.1021/acs.jcim.0c00092.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B89B-61A8-4E16-80AF-804C0925F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Partnership with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F9746-1C43-4A26-8B60-000CF29D6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4" y="1117231"/>
            <a:ext cx="5491495" cy="341599"/>
          </a:xfrm>
        </p:spPr>
        <p:txBody>
          <a:bodyPr/>
          <a:lstStyle/>
          <a:p>
            <a:r>
              <a:rPr lang="en-US" dirty="0"/>
              <a:t>Data Collection and Collaboration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86B0-9734-479A-8279-3CC28522A4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57FB-E692-42C5-A481-8068A0FFC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GlaxoSmithKline - Wikipedia">
            <a:extLst>
              <a:ext uri="{FF2B5EF4-FFF2-40B4-BE49-F238E27FC236}">
                <a16:creationId xmlns:a16="http://schemas.microsoft.com/office/drawing/2014/main" id="{3E0AFEAF-322A-4E4A-A30C-711229F1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8" y="2274848"/>
            <a:ext cx="1587936" cy="13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ertex Pharmaceuticals - Wikipedia">
            <a:extLst>
              <a:ext uri="{FF2B5EF4-FFF2-40B4-BE49-F238E27FC236}">
                <a16:creationId xmlns:a16="http://schemas.microsoft.com/office/drawing/2014/main" id="{009B0552-CE76-48D1-8A13-9C4E1866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8" y="1663874"/>
            <a:ext cx="2579181" cy="13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erck Pharmaceuticals – Lehigh Center">
            <a:extLst>
              <a:ext uri="{FF2B5EF4-FFF2-40B4-BE49-F238E27FC236}">
                <a16:creationId xmlns:a16="http://schemas.microsoft.com/office/drawing/2014/main" id="{857DBCD5-83DD-4175-91D2-090EB6CB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64" y="2462336"/>
            <a:ext cx="3401405" cy="10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rteva Agriscience | LinkedIn">
            <a:extLst>
              <a:ext uri="{FF2B5EF4-FFF2-40B4-BE49-F238E27FC236}">
                <a16:creationId xmlns:a16="http://schemas.microsoft.com/office/drawing/2014/main" id="{4414FA9A-0F53-45E4-B69D-C01BDBDB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5" y="3641903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0 Amgen - Contract Pharma">
            <a:extLst>
              <a:ext uri="{FF2B5EF4-FFF2-40B4-BE49-F238E27FC236}">
                <a16:creationId xmlns:a16="http://schemas.microsoft.com/office/drawing/2014/main" id="{C620564E-0710-4B8D-9CF3-979A16E9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7" y="3641903"/>
            <a:ext cx="2579181" cy="13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Johnson Matthey | LinkedIn">
            <a:extLst>
              <a:ext uri="{FF2B5EF4-FFF2-40B4-BE49-F238E27FC236}">
                <a16:creationId xmlns:a16="http://schemas.microsoft.com/office/drawing/2014/main" id="{D92AB1FA-E1A1-44D3-B683-EB0053B9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42" y="4084572"/>
            <a:ext cx="1520205" cy="1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li Lilly and Company - Wikipedia">
            <a:extLst>
              <a:ext uri="{FF2B5EF4-FFF2-40B4-BE49-F238E27FC236}">
                <a16:creationId xmlns:a16="http://schemas.microsoft.com/office/drawing/2014/main" id="{C9BDFC9F-9BB7-4386-ACD4-ED1ADF32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63" y="5274301"/>
            <a:ext cx="2083800" cy="11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3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89C8-14B7-48FA-B574-A41434089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29FE8-25FA-4A5C-98B7-A50CAC6201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703" y="1498990"/>
            <a:ext cx="7706203" cy="4025510"/>
          </a:xfrm>
        </p:spPr>
        <p:txBody>
          <a:bodyPr>
            <a:normAutofit/>
          </a:bodyPr>
          <a:lstStyle/>
          <a:p>
            <a:r>
              <a:rPr lang="en-US" sz="2000" dirty="0"/>
              <a:t>Model heats of reaction of various pharmaceutical reaction classes</a:t>
            </a:r>
          </a:p>
          <a:p>
            <a:pPr lvl="1"/>
            <a:r>
              <a:rPr lang="en-US" sz="2000" dirty="0"/>
              <a:t>Prove efficacy of programs through comparison with experimental data </a:t>
            </a:r>
          </a:p>
          <a:p>
            <a:pPr lvl="1"/>
            <a:r>
              <a:rPr lang="en-US" sz="2000" dirty="0"/>
              <a:t>Reduce scale-up testing required</a:t>
            </a:r>
          </a:p>
          <a:p>
            <a:r>
              <a:rPr lang="en-US" sz="2000" dirty="0"/>
              <a:t>Expand TCIT molecular library </a:t>
            </a:r>
          </a:p>
          <a:p>
            <a:pPr lvl="1"/>
            <a:r>
              <a:rPr lang="en-US" sz="2000" dirty="0"/>
              <a:t>Collaboration with</a:t>
            </a:r>
            <a:r>
              <a:rPr lang="en-US" sz="2000" dirty="0">
                <a:solidFill>
                  <a:schemeClr val="bg1"/>
                </a:solidFill>
              </a:rPr>
              <a:t> Professor </a:t>
            </a:r>
            <a:r>
              <a:rPr lang="en-US" sz="2000" dirty="0"/>
              <a:t>Savoie and </a:t>
            </a:r>
            <a:r>
              <a:rPr lang="en-US" sz="2000" dirty="0" err="1"/>
              <a:t>Qiyaun</a:t>
            </a:r>
            <a:r>
              <a:rPr lang="en-US" sz="2000" dirty="0"/>
              <a:t> Zhao (PhD candidate) </a:t>
            </a:r>
          </a:p>
          <a:p>
            <a:r>
              <a:rPr lang="en-US" sz="2000" dirty="0"/>
              <a:t>Reveal shortcomings and opportunities in CHETAH’s capability to model complex reactions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85B2F-B303-410C-B143-728D2E0FC9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2A8CB-8897-470B-B856-2C797C9B4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EFF7-8A30-472B-9024-5FFB79CC1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Relevant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6078D-5E13-406F-AF72-1B5510213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955" y="1327119"/>
            <a:ext cx="5491495" cy="341599"/>
          </a:xfrm>
        </p:spPr>
        <p:txBody>
          <a:bodyPr/>
          <a:lstStyle/>
          <a:p>
            <a:r>
              <a:rPr lang="en-US" dirty="0"/>
              <a:t>CHETAH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0D40D-2B12-431C-8D8D-0119EFD1B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66" y="1890350"/>
            <a:ext cx="8147476" cy="4743060"/>
          </a:xfrm>
        </p:spPr>
        <p:txBody>
          <a:bodyPr>
            <a:noAutofit/>
          </a:bodyPr>
          <a:lstStyle/>
          <a:p>
            <a:r>
              <a:rPr lang="en-US" sz="2000" dirty="0"/>
              <a:t>Commercially available program widely known and used in industry</a:t>
            </a:r>
          </a:p>
          <a:p>
            <a:r>
              <a:rPr lang="en-US" sz="2000" dirty="0"/>
              <a:t>Licensed by ASTM since 1974 and marketed as a method to predict reactive/explosive hazards of pure chemicals or mixtures </a:t>
            </a:r>
          </a:p>
          <a:p>
            <a:r>
              <a:rPr lang="en-US" sz="2000" dirty="0"/>
              <a:t>Calculates heats of formation through Benson’s method of group additivity (BGIT)</a:t>
            </a:r>
          </a:p>
          <a:p>
            <a:pPr lvl="1"/>
            <a:r>
              <a:rPr lang="en-US" sz="2000" dirty="0"/>
              <a:t>Heat of formation of individual groups summed </a:t>
            </a:r>
          </a:p>
          <a:p>
            <a:pPr lvl="1"/>
            <a:r>
              <a:rPr lang="en-US" sz="2000" dirty="0"/>
              <a:t>Requires Benson group substitutions for unknown groups</a:t>
            </a:r>
          </a:p>
          <a:p>
            <a:pPr lvl="2"/>
            <a:r>
              <a:rPr lang="en-US" sz="2000" dirty="0"/>
              <a:t>Largest source of error</a:t>
            </a:r>
          </a:p>
          <a:p>
            <a:r>
              <a:rPr lang="en-US" sz="2000" dirty="0"/>
              <a:t>Simple user interface that accepts ‘smile’ strings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184AA-02C8-43C6-ACE2-98F2C03151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22C7-B054-4021-8707-C2B8F96A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7E661-D38C-405D-A30D-EA045D859B64}"/>
              </a:ext>
            </a:extLst>
          </p:cNvPr>
          <p:cNvSpPr/>
          <p:nvPr/>
        </p:nvSpPr>
        <p:spPr>
          <a:xfrm>
            <a:off x="0" y="5925790"/>
            <a:ext cx="873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Benson, S. W.; Buss, J. H. Additivity Rules for the Estimation of Molecular Properties. Thermodynamic Properties.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Chem. Phys.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C96A-FCAC-4086-8BB2-3D14A1541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Relevant Theory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85AAD-189C-4944-91E0-507A0BE72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59" y="1363213"/>
            <a:ext cx="9109629" cy="338554"/>
          </a:xfrm>
        </p:spPr>
        <p:txBody>
          <a:bodyPr/>
          <a:lstStyle/>
          <a:p>
            <a:r>
              <a:rPr lang="en-US" dirty="0"/>
              <a:t>TCIT: TAFFI* Component Increment Theory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888B-F00D-45A8-992A-DEBAA9274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053" y="2101297"/>
            <a:ext cx="7309184" cy="3872382"/>
          </a:xfrm>
        </p:spPr>
        <p:txBody>
          <a:bodyPr>
            <a:normAutofit/>
          </a:bodyPr>
          <a:lstStyle/>
          <a:p>
            <a:r>
              <a:rPr lang="en-US" sz="2000" dirty="0"/>
              <a:t>Novel program with constantly expanding library </a:t>
            </a:r>
          </a:p>
          <a:p>
            <a:r>
              <a:rPr lang="en-US" sz="2000" dirty="0"/>
              <a:t>Python based with flexible data inputs</a:t>
            </a:r>
          </a:p>
          <a:p>
            <a:r>
              <a:rPr lang="en-US" sz="2000" dirty="0"/>
              <a:t>Combines quantum chemistry methods and G4 component contributions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Corrects for contributions from adjacent atoms as well as two positions away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Uses consistent rules to generate new components and parameterization data</a:t>
            </a:r>
          </a:p>
          <a:p>
            <a:r>
              <a:rPr lang="en-US" sz="2000" dirty="0"/>
              <a:t>Requires no substitutions or adjustments to molecules</a:t>
            </a:r>
          </a:p>
          <a:p>
            <a:r>
              <a:rPr lang="en-US" sz="2000" dirty="0"/>
              <a:t>Accepts variety of inputs (</a:t>
            </a:r>
            <a:r>
              <a:rPr lang="en-US" sz="2000" dirty="0" err="1"/>
              <a:t>xyz</a:t>
            </a:r>
            <a:r>
              <a:rPr lang="en-US" sz="2000" dirty="0"/>
              <a:t>, ‘smile’)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B0F8B-76DC-4EC9-8499-60A0318E9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FBBA3-FA38-479B-8BA7-138CA5583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D7A8E6-2E1D-475E-91AA-F968895ACB77}"/>
              </a:ext>
            </a:extLst>
          </p:cNvPr>
          <p:cNvSpPr txBox="1">
            <a:spLocks/>
          </p:cNvSpPr>
          <p:nvPr/>
        </p:nvSpPr>
        <p:spPr>
          <a:xfrm>
            <a:off x="1203452" y="5486073"/>
            <a:ext cx="6839494" cy="25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*Topology Automated Force Field Interactions–another method developed by the Savoie group.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AD9DD-1F70-41BB-86AF-D3BADF0ABC35}"/>
              </a:ext>
            </a:extLst>
          </p:cNvPr>
          <p:cNvSpPr/>
          <p:nvPr/>
        </p:nvSpPr>
        <p:spPr>
          <a:xfrm>
            <a:off x="0" y="5925790"/>
            <a:ext cx="873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Zhao, Q.; Savoie, B. M.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Self-Consistent Component Increment Theory for Predicting Enthalpy of Formation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Chem. Inf. Model.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2CEF-7F4A-4D4B-927F-B5D2756AB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Modelling Difficulties: Reaction Complexity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7B2F0-1F73-4DBA-8BFE-821E256F4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4" y="1300731"/>
            <a:ext cx="6725036" cy="677108"/>
          </a:xfrm>
        </p:spPr>
        <p:txBody>
          <a:bodyPr/>
          <a:lstStyle/>
          <a:p>
            <a:r>
              <a:rPr lang="en-US" dirty="0"/>
              <a:t>CHETAH					TCIT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90EE0-8AF6-439B-9D96-E3BF5C902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865" y="1723231"/>
            <a:ext cx="3880236" cy="3411537"/>
          </a:xfrm>
        </p:spPr>
        <p:txBody>
          <a:bodyPr>
            <a:noAutofit/>
          </a:bodyPr>
          <a:lstStyle/>
          <a:p>
            <a:r>
              <a:rPr lang="en-US" dirty="0"/>
              <a:t>Limited Benson groups available </a:t>
            </a:r>
          </a:p>
          <a:p>
            <a:pPr lvl="1"/>
            <a:r>
              <a:rPr lang="en-US" dirty="0"/>
              <a:t>Often several component substitutions per molecule </a:t>
            </a:r>
          </a:p>
          <a:p>
            <a:pPr lvl="1"/>
            <a:r>
              <a:rPr lang="en-US" dirty="0"/>
              <a:t>Cannot work with less common elements (P, 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Gas</a:t>
            </a:r>
            <a:r>
              <a:rPr lang="en-US" dirty="0">
                <a:solidFill>
                  <a:schemeClr val="bg1"/>
                </a:solidFill>
              </a:rPr>
              <a:t> phase </a:t>
            </a:r>
            <a:r>
              <a:rPr lang="en-US" dirty="0"/>
              <a:t>Benson groups might be only available </a:t>
            </a:r>
          </a:p>
          <a:p>
            <a:r>
              <a:rPr lang="en-US" dirty="0"/>
              <a:t>Manual ring corrections required </a:t>
            </a:r>
          </a:p>
          <a:p>
            <a:pPr lvl="1"/>
            <a:r>
              <a:rPr lang="en-US" dirty="0"/>
              <a:t>Fused rings</a:t>
            </a:r>
          </a:p>
          <a:p>
            <a:pPr lvl="1"/>
            <a:r>
              <a:rPr lang="en-US" dirty="0"/>
              <a:t>Non-carbon elements in rings</a:t>
            </a:r>
          </a:p>
          <a:p>
            <a:pPr lvl="1"/>
            <a:r>
              <a:rPr lang="en-US" dirty="0"/>
              <a:t>Placement of cyclic system in more complex structure </a:t>
            </a:r>
          </a:p>
          <a:p>
            <a:r>
              <a:rPr lang="en-US" dirty="0"/>
              <a:t>Small ionic species library available </a:t>
            </a:r>
          </a:p>
          <a:p>
            <a:r>
              <a:rPr lang="en-US" dirty="0"/>
              <a:t>Cannot handle radical species 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13DC2-E382-4548-8A46-2527804187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0BCB-2575-4B21-861B-F715F87F3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41ADF5-D640-464A-B0FA-BAD94020DE35}"/>
              </a:ext>
            </a:extLst>
          </p:cNvPr>
          <p:cNvSpPr txBox="1">
            <a:spLocks/>
          </p:cNvSpPr>
          <p:nvPr/>
        </p:nvSpPr>
        <p:spPr>
          <a:xfrm>
            <a:off x="4603365" y="1723231"/>
            <a:ext cx="3880235" cy="4006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Currently not able to handle charged and free-radical species as well as fused rings  (in development)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CB43-900A-4CDA-AAA6-10A0ED637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Modelling Difficulties: Reaction Complexity - 2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A89A1-B416-45D7-AD03-9ABA8F1D2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Reaction Complexities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2E1FE-BFBF-4F58-ABE4-8D879A19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4940" y="1892179"/>
            <a:ext cx="6470279" cy="3372940"/>
          </a:xfrm>
        </p:spPr>
        <p:txBody>
          <a:bodyPr/>
          <a:lstStyle/>
          <a:p>
            <a:r>
              <a:rPr lang="en-US" dirty="0"/>
              <a:t>Unknown side-coupling, side reactions</a:t>
            </a:r>
          </a:p>
          <a:p>
            <a:r>
              <a:rPr lang="en-US" dirty="0"/>
              <a:t>Gas phase products</a:t>
            </a:r>
          </a:p>
          <a:p>
            <a:r>
              <a:rPr lang="en-US" dirty="0"/>
              <a:t>Intermolecular forces</a:t>
            </a:r>
          </a:p>
          <a:p>
            <a:r>
              <a:rPr lang="en-US" dirty="0"/>
              <a:t>Heat of Dosing- reagents combined at various temperatures </a:t>
            </a:r>
          </a:p>
          <a:p>
            <a:r>
              <a:rPr lang="en-US" dirty="0"/>
              <a:t>Acid-base</a:t>
            </a:r>
          </a:p>
          <a:p>
            <a:pPr lvl="1"/>
            <a:r>
              <a:rPr lang="en-US" dirty="0"/>
              <a:t>Use highest heat of </a:t>
            </a:r>
            <a:r>
              <a:rPr lang="en-US" dirty="0">
                <a:solidFill>
                  <a:schemeClr val="bg1"/>
                </a:solidFill>
              </a:rPr>
              <a:t>reaction, not always a reasonable assumption</a:t>
            </a:r>
          </a:p>
          <a:p>
            <a:r>
              <a:rPr lang="en-US" dirty="0"/>
              <a:t>Heat of dissolution</a:t>
            </a:r>
          </a:p>
          <a:p>
            <a:r>
              <a:rPr lang="en-US" dirty="0"/>
              <a:t>Intellectual property among collaborators 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8E23-C68A-4132-9536-FD53B67C9B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C20AD-04A3-460D-8445-3DEB011A3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6C84F-AE88-441B-A660-1ACC65D57910}"/>
              </a:ext>
            </a:extLst>
          </p:cNvPr>
          <p:cNvSpPr txBox="1"/>
          <p:nvPr/>
        </p:nvSpPr>
        <p:spPr>
          <a:xfrm>
            <a:off x="1117213" y="4819650"/>
            <a:ext cx="617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Acumin Pro SemiCondensed" panose="020B0604020202020204" charset="0"/>
              </a:rPr>
              <a:t>± 20% from </a:t>
            </a:r>
            <a:r>
              <a:rPr lang="en-US" sz="2200" b="1" dirty="0">
                <a:solidFill>
                  <a:schemeClr val="accent6"/>
                </a:solidFill>
                <a:latin typeface="Acumin Pro SemiCondensed" panose="020B0604020202020204" charset="0"/>
              </a:rPr>
              <a:t>experimental values considered </a:t>
            </a:r>
            <a:r>
              <a:rPr lang="en-US" sz="2200" b="1" dirty="0">
                <a:solidFill>
                  <a:schemeClr val="accent2"/>
                </a:solidFill>
                <a:latin typeface="Acumin Pro SemiCondensed" panose="020B0604020202020204" charset="0"/>
              </a:rPr>
              <a:t>modelled successfully </a:t>
            </a:r>
          </a:p>
        </p:txBody>
      </p:sp>
    </p:spTree>
    <p:extLst>
      <p:ext uri="{BB962C8B-B14F-4D97-AF65-F5344CB8AC3E}">
        <p14:creationId xmlns:p14="http://schemas.microsoft.com/office/powerpoint/2010/main" val="2557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2E76-AD55-45C2-89BE-776383F44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FB83-EC8B-4610-B562-7EEBD5B59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 of Reaction of Debenzylation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89BF-C354-4593-978E-26A08F7C8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D959-C05F-430C-8A09-BF2758A1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30C92E-BE0B-4D09-96B6-341526F6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72997"/>
              </p:ext>
            </p:extLst>
          </p:nvPr>
        </p:nvGraphicFramePr>
        <p:xfrm>
          <a:off x="0" y="1913020"/>
          <a:ext cx="9144000" cy="418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42">
                  <a:extLst>
                    <a:ext uri="{9D8B030D-6E8A-4147-A177-3AD203B41FA5}">
                      <a16:colId xmlns:a16="http://schemas.microsoft.com/office/drawing/2014/main" val="98945716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794868351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3953104811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108158966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936998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768458124"/>
                    </a:ext>
                  </a:extLst>
                </a:gridCol>
              </a:tblGrid>
              <a:tr h="1142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 err="1"/>
                        <a:t>H</a:t>
                      </a:r>
                      <a:r>
                        <a:rPr lang="en-US" baseline="-25000" dirty="0" err="1"/>
                        <a:t>rxn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(-kJ/mol)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CHETAH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Diff TCIT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37271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116.1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119.00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102.90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11.37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2266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91.00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88.93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20.18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2060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244.87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266.86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43.84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38.79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95185"/>
                  </a:ext>
                </a:extLst>
              </a:tr>
              <a:tr h="759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197.63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188.78</a:t>
                      </a: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5.89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10.10</a:t>
                      </a:r>
                    </a:p>
                  </a:txBody>
                  <a:tcPr marL="3175" marR="3175" marT="3175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08388"/>
                  </a:ext>
                </a:extLst>
              </a:tr>
            </a:tbl>
          </a:graphicData>
        </a:graphic>
      </p:graphicFrame>
      <p:pic>
        <p:nvPicPr>
          <p:cNvPr id="6145" name="Picture 1">
            <a:extLst>
              <a:ext uri="{FF2B5EF4-FFF2-40B4-BE49-F238E27FC236}">
                <a16:creationId xmlns:a16="http://schemas.microsoft.com/office/drawing/2014/main" id="{094B3C9C-94D5-457E-AEC5-374ED2B2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" y="3113162"/>
            <a:ext cx="2587625" cy="6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5B3BD62-12A0-43C4-88B8-7448781E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948040"/>
            <a:ext cx="3113889" cy="5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34E855E-AC4A-4C91-85F8-848EB52F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02967"/>
            <a:ext cx="2937068" cy="6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34377AF-D829-4115-8801-EA0B8368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5508615"/>
            <a:ext cx="3146741" cy="5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02341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9E8A5C0BFE549A2339EE2B04C0ECA" ma:contentTypeVersion="7" ma:contentTypeDescription="Create a new document." ma:contentTypeScope="" ma:versionID="d83f9ba2db0944d84d92fb513d6f6e80">
  <xsd:schema xmlns:xsd="http://www.w3.org/2001/XMLSchema" xmlns:xs="http://www.w3.org/2001/XMLSchema" xmlns:p="http://schemas.microsoft.com/office/2006/metadata/properties" xmlns:ns3="b7d9df7b-7eb5-4080-9b18-a6760ddd5c85" xmlns:ns4="0427346a-523a-4b43-aaba-18b1cd19617e" targetNamespace="http://schemas.microsoft.com/office/2006/metadata/properties" ma:root="true" ma:fieldsID="e967083dc113272e798f64c745af31fd" ns3:_="" ns4:_="">
    <xsd:import namespace="b7d9df7b-7eb5-4080-9b18-a6760ddd5c85"/>
    <xsd:import namespace="0427346a-523a-4b43-aaba-18b1cd1961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9df7b-7eb5-4080-9b18-a6760ddd5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7346a-523a-4b43-aaba-18b1cd196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76A94-EEA7-435B-897C-D2A67E4D47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6CB78A-BEEB-4280-BB3C-6DF8C9C101AB}">
  <ds:schemaRefs>
    <ds:schemaRef ds:uri="0427346a-523a-4b43-aaba-18b1cd19617e"/>
    <ds:schemaRef ds:uri="b7d9df7b-7eb5-4080-9b18-a6760ddd5c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9F3B47-966F-4F36-BAF7-1CD568F625D9}">
  <ds:schemaRefs>
    <ds:schemaRef ds:uri="http://schemas.openxmlformats.org/package/2006/metadata/core-properties"/>
    <ds:schemaRef ds:uri="http://schemas.microsoft.com/office/2006/metadata/properties"/>
    <ds:schemaRef ds:uri="b7d9df7b-7eb5-4080-9b18-a6760ddd5c8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0427346a-523a-4b43-aaba-18b1cd19617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 (1)</Template>
  <TotalTime>694</TotalTime>
  <Words>1174</Words>
  <Application>Microsoft Office PowerPoint</Application>
  <PresentationFormat>On-screen Show (4:3)</PresentationFormat>
  <Paragraphs>348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Acumin Pro ExtraCondensed</vt:lpstr>
      <vt:lpstr>Acumin Pro Semibold</vt:lpstr>
      <vt:lpstr>Times New Roman</vt:lpstr>
      <vt:lpstr>Wingdings</vt:lpstr>
      <vt:lpstr>Arial</vt:lpstr>
      <vt:lpstr>United Sans Reg Medium</vt:lpstr>
      <vt:lpstr>United Sans Cd Md</vt:lpstr>
      <vt:lpstr>Acumin Pro ExtraCondensed Smbd</vt:lpstr>
      <vt:lpstr>Acumin Pro Medium</vt:lpstr>
      <vt:lpstr>Calibri</vt:lpstr>
      <vt:lpstr>Acumin Pro</vt:lpstr>
      <vt:lpstr>Acumin Pro SemiCondensed</vt:lpstr>
      <vt:lpstr>Purdue1</vt:lpstr>
      <vt:lpstr>Experimental Vs. Predicted Heats of Reaction for Some Common Reaction types in Pharma Industry</vt:lpstr>
      <vt:lpstr>Agenda</vt:lpstr>
      <vt:lpstr>Partnership with Industry</vt:lpstr>
      <vt:lpstr>Purpose</vt:lpstr>
      <vt:lpstr>Relevant Theory</vt:lpstr>
      <vt:lpstr>Relevant Theory </vt:lpstr>
      <vt:lpstr>Modelling Difficulties: Reaction Complexity </vt:lpstr>
      <vt:lpstr>Modelling Difficulties: Reaction Complexity - 2 </vt:lpstr>
      <vt:lpstr>Comparison of Complex Reaction Heats  </vt:lpstr>
      <vt:lpstr>Comparison of Complex Reaction Heats - 2  </vt:lpstr>
      <vt:lpstr>Comparison of Complex Reaction Heats - 3  </vt:lpstr>
      <vt:lpstr>Comparison of Complex Reaction Heats - 4  </vt:lpstr>
      <vt:lpstr>Comparison of Complex Reaction Heats - 5  </vt:lpstr>
      <vt:lpstr>Comparison of Complex Reaction Heats - 6  </vt:lpstr>
      <vt:lpstr>CHETAH </vt:lpstr>
      <vt:lpstr>TCIT</vt:lpstr>
      <vt:lpstr>Conclusions</vt:lpstr>
      <vt:lpstr>Future Work</vt:lpstr>
      <vt:lpstr>Thank you    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Leigh Young</dc:creator>
  <cp:lastModifiedBy>Mentzer, Ray A</cp:lastModifiedBy>
  <cp:revision>109</cp:revision>
  <dcterms:created xsi:type="dcterms:W3CDTF">2021-10-24T16:19:49Z</dcterms:created>
  <dcterms:modified xsi:type="dcterms:W3CDTF">2021-12-09T21:53:53Z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0x0101005729E8A5C0BFE549A2339EE2B04C0ECA</vt:lpwstr>
  </property>
</Properties>
</file>